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Lst>
  <p:sldSz cy="5143500" cx="9144000"/>
  <p:notesSz cx="6858000" cy="9144000"/>
  <p:embeddedFontLst>
    <p:embeddedFont>
      <p:font typeface="Nunito"/>
      <p:regular r:id="rId40"/>
      <p:bold r:id="rId41"/>
      <p:italic r:id="rId42"/>
      <p:boldItalic r:id="rId4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Nunito-regular.fntdata"/><Relationship Id="rId20" Type="http://schemas.openxmlformats.org/officeDocument/2006/relationships/slide" Target="slides/slide15.xml"/><Relationship Id="rId42" Type="http://schemas.openxmlformats.org/officeDocument/2006/relationships/font" Target="fonts/Nunito-italic.fntdata"/><Relationship Id="rId41" Type="http://schemas.openxmlformats.org/officeDocument/2006/relationships/font" Target="fonts/Nunito-bold.fntdata"/><Relationship Id="rId22" Type="http://schemas.openxmlformats.org/officeDocument/2006/relationships/slide" Target="slides/slide17.xml"/><Relationship Id="rId21" Type="http://schemas.openxmlformats.org/officeDocument/2006/relationships/slide" Target="slides/slide16.xml"/><Relationship Id="rId43" Type="http://schemas.openxmlformats.org/officeDocument/2006/relationships/font" Target="fonts/Nunito-boldItalic.fntdata"/><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slide" Target="slides/slide34.xml"/><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c6f80d1f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c6f80d1f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2650a6a4c17_0_19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2650a6a4c17_0_19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c6f80d1ff_0_5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c6f80d1ff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2650a6a4c17_0_20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2650a6a4c17_0_20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2650a6a4c17_0_20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2650a6a4c17_0_20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2650a6a4c17_0_20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2650a6a4c17_0_20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2650a6a4c17_0_20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2650a6a4c17_0_20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2650a6a4c17_0_20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2650a6a4c17_0_20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2650a6a4c17_0_20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2650a6a4c17_0_20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2650a6a4c17_0_20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2650a6a4c17_0_20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2650a6a4c17_0_20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2650a6a4c17_0_20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c6f80d1ff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c6f80d1f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2650a6a4c17_0_20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2650a6a4c17_0_20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2650a6a4c17_0_20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2650a6a4c17_0_20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2650a6a4c17_0_2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2650a6a4c17_0_2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2650a6a4c17_0_2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2650a6a4c17_0_2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2650a6a4c17_0_2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2650a6a4c17_0_2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2650a6a4c17_0_2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2650a6a4c17_0_2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2650a6a4c17_0_2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2650a6a4c17_0_2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2650a6a4c17_0_2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2650a6a4c17_0_2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2650a6a4c17_0_2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2650a6a4c17_0_2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2650a6a4c17_0_2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2650a6a4c17_0_2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650a6a4c17_0_14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2650a6a4c17_0_14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2650a6a4c17_0_2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2650a6a4c17_0_2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2650a6a4c17_0_2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2650a6a4c17_0_2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c6f80d1ff_0_5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c6f80d1ff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c6f80d1ff_0_2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c6f80d1ff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c6f80d1ff_0_6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c6f80d1ff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2650a6a4c17_0_14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2650a6a4c17_0_14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2650a6a4c17_0_15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2650a6a4c17_0_15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c6f80d1ff_0_2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c6f80d1ff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2650a6a4c17_0_19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2650a6a4c17_0_19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2650a6a4c17_0_19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2650a6a4c17_0_19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2650a6a4c17_0_19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2650a6a4c17_0_19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6"/>
        </a:solidFill>
      </p:bgPr>
    </p:bg>
    <p:spTree>
      <p:nvGrpSpPr>
        <p:cNvPr id="9"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2"/>
          <p:cNvSpPr txBox="1"/>
          <p:nvPr>
            <p:ph type="ctrTitle"/>
          </p:nvPr>
        </p:nvSpPr>
        <p:spPr>
          <a:xfrm>
            <a:off x="1858703" y="1822833"/>
            <a:ext cx="5361300" cy="1448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35" name="Google Shape;35;p2"/>
          <p:cNvSpPr txBox="1"/>
          <p:nvPr>
            <p:ph idx="1" type="subTitle"/>
          </p:nvPr>
        </p:nvSpPr>
        <p:spPr>
          <a:xfrm>
            <a:off x="1858700" y="3413158"/>
            <a:ext cx="5361300" cy="52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36" name="Google Shape;36;p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09"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11"/>
          <p:cNvSpPr txBox="1"/>
          <p:nvPr>
            <p:ph hasCustomPrompt="1" type="title"/>
          </p:nvPr>
        </p:nvSpPr>
        <p:spPr>
          <a:xfrm>
            <a:off x="1385850" y="1383850"/>
            <a:ext cx="6372300" cy="13797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p:nvPr>
            <p:ph idx="1" type="body"/>
          </p:nvPr>
        </p:nvSpPr>
        <p:spPr>
          <a:xfrm>
            <a:off x="1385850" y="2863850"/>
            <a:ext cx="6372300" cy="6411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SzPts val="13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121" name="Google Shape;121;p11"/>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2" name="Shape 122"/>
        <p:cNvGrpSpPr/>
        <p:nvPr/>
      </p:nvGrpSpPr>
      <p:grpSpPr>
        <a:xfrm>
          <a:off x="0" y="0"/>
          <a:ext cx="0" cy="0"/>
          <a:chOff x="0" y="0"/>
          <a:chExt cx="0" cy="0"/>
        </a:xfrm>
      </p:grpSpPr>
      <p:sp>
        <p:nvSpPr>
          <p:cNvPr id="123" name="Google Shape;123;p1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37"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1888684" y="1746100"/>
            <a:ext cx="5377500" cy="16461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p:txBody>
      </p:sp>
      <p:sp>
        <p:nvSpPr>
          <p:cNvPr id="48" name="Google Shape;48;p3"/>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2"/>
        </a:solidFill>
      </p:bgPr>
    </p:bg>
    <p:spTree>
      <p:nvGrpSpPr>
        <p:cNvPr id="49"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4" name="Google Shape;54;p4"/>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4"/>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2"/>
        </a:solidFill>
      </p:bgPr>
    </p:bg>
    <p:spTree>
      <p:nvGrpSpPr>
        <p:cNvPr id="56"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1" name="Google Shape;61;p5"/>
          <p:cNvSpPr txBox="1"/>
          <p:nvPr>
            <p:ph idx="1" type="body"/>
          </p:nvPr>
        </p:nvSpPr>
        <p:spPr>
          <a:xfrm>
            <a:off x="819150"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2" name="Google Shape;62;p5"/>
          <p:cNvSpPr txBox="1"/>
          <p:nvPr>
            <p:ph idx="2" type="body"/>
          </p:nvPr>
        </p:nvSpPr>
        <p:spPr>
          <a:xfrm>
            <a:off x="4638675"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3" name="Google Shape;63;p5"/>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64"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9" name="Google Shape;69;p6"/>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3"/>
        </a:solidFill>
      </p:bgPr>
    </p:bg>
    <p:spTree>
      <p:nvGrpSpPr>
        <p:cNvPr id="70"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a:off x="31" y="2824500"/>
            <a:ext cx="7370400" cy="23190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txBox="1"/>
          <p:nvPr>
            <p:ph type="title"/>
          </p:nvPr>
        </p:nvSpPr>
        <p:spPr>
          <a:xfrm>
            <a:off x="819150" y="845600"/>
            <a:ext cx="3709200" cy="1383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 name="Google Shape;75;p7"/>
          <p:cNvSpPr txBox="1"/>
          <p:nvPr>
            <p:ph idx="1" type="body"/>
          </p:nvPr>
        </p:nvSpPr>
        <p:spPr>
          <a:xfrm>
            <a:off x="830700" y="2319050"/>
            <a:ext cx="3709200" cy="2119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76" name="Google Shape;76;p7"/>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77"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8"/>
          <p:cNvSpPr txBox="1"/>
          <p:nvPr>
            <p:ph type="title"/>
          </p:nvPr>
        </p:nvSpPr>
        <p:spPr>
          <a:xfrm>
            <a:off x="1393929" y="1301146"/>
            <a:ext cx="6366900" cy="25392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p:txBody>
      </p:sp>
      <p:sp>
        <p:nvSpPr>
          <p:cNvPr id="94" name="Google Shape;94;p8"/>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2"/>
        </a:solidFill>
      </p:bgPr>
    </p:bg>
    <p:spTree>
      <p:nvGrpSpPr>
        <p:cNvPr id="95"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9"/>
          <p:cNvSpPr txBox="1"/>
          <p:nvPr>
            <p:ph type="title"/>
          </p:nvPr>
        </p:nvSpPr>
        <p:spPr>
          <a:xfrm>
            <a:off x="819150" y="845600"/>
            <a:ext cx="6424200" cy="705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00" name="Google Shape;100;p9"/>
          <p:cNvSpPr txBox="1"/>
          <p:nvPr>
            <p:ph idx="1" type="subTitle"/>
          </p:nvPr>
        </p:nvSpPr>
        <p:spPr>
          <a:xfrm>
            <a:off x="819150" y="1550700"/>
            <a:ext cx="5859900" cy="3936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101" name="Google Shape;101;p9"/>
          <p:cNvSpPr txBox="1"/>
          <p:nvPr>
            <p:ph idx="2" type="body"/>
          </p:nvPr>
        </p:nvSpPr>
        <p:spPr>
          <a:xfrm>
            <a:off x="819150" y="2467050"/>
            <a:ext cx="5859900" cy="209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02" name="Google Shape;102;p9"/>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1"/>
        </a:solidFill>
      </p:bgPr>
    </p:bg>
    <p:spTree>
      <p:nvGrpSpPr>
        <p:cNvPr id="103"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0"/>
          <p:cNvSpPr txBox="1"/>
          <p:nvPr>
            <p:ph idx="1" type="body"/>
          </p:nvPr>
        </p:nvSpPr>
        <p:spPr>
          <a:xfrm>
            <a:off x="328025" y="4163500"/>
            <a:ext cx="7415100" cy="605100"/>
          </a:xfrm>
          <a:prstGeom prst="rect">
            <a:avLst/>
          </a:prstGeom>
        </p:spPr>
        <p:txBody>
          <a:bodyPr anchorCtr="0" anchor="b"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8" name="Google Shape;108;p10"/>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hift">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
        <p:nvSpPr>
          <p:cNvPr id="7" name="Google Shape;7;p1"/>
          <p:cNvSpPr txBox="1"/>
          <p:nvPr>
            <p:ph idx="1" type="body"/>
          </p:nvPr>
        </p:nvSpPr>
        <p:spPr>
          <a:xfrm>
            <a:off x="311700" y="1152475"/>
            <a:ext cx="8520600" cy="33912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indent="-298450" lvl="1" marL="914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indent="-298450" lvl="2" marL="1371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indent="-298450" lvl="3" marL="1828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indent="-298450" lvl="4" marL="22860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indent="-298450" lvl="5" marL="27432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indent="-298450" lvl="6" marL="3200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indent="-298450" lvl="7" marL="3657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indent="-298450" lvl="8" marL="4114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p:txBody>
      </p:sp>
      <p:sp>
        <p:nvSpPr>
          <p:cNvPr id="8" name="Google Shape;8;p1"/>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3.xml"/><Relationship Id="rId3" Type="http://schemas.openxmlformats.org/officeDocument/2006/relationships/image" Target="../media/image5.png"/><Relationship Id="rId4" Type="http://schemas.openxmlformats.org/officeDocument/2006/relationships/image" Target="../media/image3.png"/><Relationship Id="rId5" Type="http://schemas.openxmlformats.org/officeDocument/2006/relationships/image" Target="../media/image2.png"/><Relationship Id="rId6" Type="http://schemas.openxmlformats.org/officeDocument/2006/relationships/image" Target="../media/image1.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4.xml"/><Relationship Id="rId3" Type="http://schemas.openxmlformats.org/officeDocument/2006/relationships/image" Target="../media/image4.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3"/>
          <p:cNvSpPr txBox="1"/>
          <p:nvPr>
            <p:ph type="ctrTitle"/>
          </p:nvPr>
        </p:nvSpPr>
        <p:spPr>
          <a:xfrm>
            <a:off x="1858703" y="1822833"/>
            <a:ext cx="5361300" cy="14481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n"/>
              <a:t>Disease  Prediction:-</a:t>
            </a:r>
            <a:endParaRPr/>
          </a:p>
          <a:p>
            <a:pPr indent="0" lvl="0" marL="0" rtl="0" algn="ctr">
              <a:spcBef>
                <a:spcPts val="0"/>
              </a:spcBef>
              <a:spcAft>
                <a:spcPts val="0"/>
              </a:spcAft>
              <a:buNone/>
            </a:pPr>
            <a:r>
              <a:rPr lang="en"/>
              <a:t>Diabetes Prediction</a:t>
            </a:r>
            <a:endParaRPr/>
          </a:p>
        </p:txBody>
      </p:sp>
      <p:sp>
        <p:nvSpPr>
          <p:cNvPr id="129" name="Google Shape;129;p13"/>
          <p:cNvSpPr txBox="1"/>
          <p:nvPr>
            <p:ph idx="1" type="subTitle"/>
          </p:nvPr>
        </p:nvSpPr>
        <p:spPr>
          <a:xfrm>
            <a:off x="1858700" y="3413158"/>
            <a:ext cx="5361300" cy="522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Name: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2"/>
          <p:cNvSpPr txBox="1"/>
          <p:nvPr>
            <p:ph type="title"/>
          </p:nvPr>
        </p:nvSpPr>
        <p:spPr>
          <a:xfrm>
            <a:off x="836100" y="1212550"/>
            <a:ext cx="7398000" cy="2757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rgbClr val="000000"/>
                </a:solidFill>
                <a:latin typeface="Arial"/>
                <a:ea typeface="Arial"/>
                <a:cs typeface="Arial"/>
                <a:sym typeface="Arial"/>
              </a:rPr>
              <a:t>                            </a:t>
            </a:r>
            <a:r>
              <a:rPr b="1" lang="en" sz="2000">
                <a:solidFill>
                  <a:srgbClr val="000000"/>
                </a:solidFill>
                <a:latin typeface="Arial"/>
                <a:ea typeface="Arial"/>
                <a:cs typeface="Arial"/>
                <a:sym typeface="Arial"/>
              </a:rPr>
              <a:t>Annotations and Titles:</a:t>
            </a:r>
            <a:endParaRPr b="1" sz="2000">
              <a:solidFill>
                <a:srgbClr val="000000"/>
              </a:solidFill>
              <a:latin typeface="Arial"/>
              <a:ea typeface="Arial"/>
              <a:cs typeface="Arial"/>
              <a:sym typeface="Arial"/>
            </a:endParaRPr>
          </a:p>
          <a:p>
            <a:pPr indent="0" lvl="0" marL="0" rtl="0" algn="l">
              <a:spcBef>
                <a:spcPts val="0"/>
              </a:spcBef>
              <a:spcAft>
                <a:spcPts val="0"/>
              </a:spcAft>
              <a:buNone/>
            </a:pPr>
            <a:r>
              <a:t/>
            </a:r>
            <a:endParaRPr sz="2000">
              <a:solidFill>
                <a:srgbClr val="000000"/>
              </a:solidFill>
              <a:latin typeface="Arial"/>
              <a:ea typeface="Arial"/>
              <a:cs typeface="Arial"/>
              <a:sym typeface="Arial"/>
            </a:endParaRPr>
          </a:p>
          <a:p>
            <a:pPr indent="0" lvl="0" marL="0" rtl="0" algn="l">
              <a:spcBef>
                <a:spcPts val="0"/>
              </a:spcBef>
              <a:spcAft>
                <a:spcPts val="0"/>
              </a:spcAft>
              <a:buNone/>
            </a:pPr>
            <a:r>
              <a:rPr lang="en" sz="2000">
                <a:solidFill>
                  <a:srgbClr val="000000"/>
                </a:solidFill>
                <a:latin typeface="Arial"/>
                <a:ea typeface="Arial"/>
                <a:cs typeface="Arial"/>
                <a:sym typeface="Arial"/>
              </a:rPr>
              <a:t>Each visualization is appropriately labeled with titles, axes labels, legends, and percentage representations in some cases to provide insights into the dataset's characteristics.</a:t>
            </a:r>
            <a:endParaRPr sz="2000">
              <a:solidFill>
                <a:srgbClr val="000000"/>
              </a:solidFill>
              <a:latin typeface="Arial"/>
              <a:ea typeface="Arial"/>
              <a:cs typeface="Arial"/>
              <a:sym typeface="Arial"/>
            </a:endParaRPr>
          </a:p>
          <a:p>
            <a:pPr indent="0" lvl="0" marL="0" rtl="0" algn="l">
              <a:spcBef>
                <a:spcPts val="0"/>
              </a:spcBef>
              <a:spcAft>
                <a:spcPts val="0"/>
              </a:spcAft>
              <a:buNone/>
            </a:pPr>
            <a:r>
              <a:t/>
            </a:r>
            <a:endParaRPr sz="2000">
              <a:solidFill>
                <a:srgbClr val="000000"/>
              </a:solidFill>
              <a:latin typeface="Arial"/>
              <a:ea typeface="Arial"/>
              <a:cs typeface="Arial"/>
              <a:sym typeface="Arial"/>
            </a:endParaRPr>
          </a:p>
          <a:p>
            <a:pPr indent="0" lvl="0" marL="0" rtl="0" algn="l">
              <a:spcBef>
                <a:spcPts val="0"/>
              </a:spcBef>
              <a:spcAft>
                <a:spcPts val="0"/>
              </a:spcAft>
              <a:buNone/>
            </a:pPr>
            <a:r>
              <a:t/>
            </a:r>
            <a:endParaRPr sz="2000">
              <a:solidFill>
                <a:srgbClr val="000000"/>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3"/>
          <p:cNvSpPr txBox="1"/>
          <p:nvPr>
            <p:ph type="title"/>
          </p:nvPr>
        </p:nvSpPr>
        <p:spPr>
          <a:xfrm>
            <a:off x="600275" y="407850"/>
            <a:ext cx="7505700" cy="9546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b="1" lang="en">
                <a:solidFill>
                  <a:srgbClr val="000000"/>
                </a:solidFill>
              </a:rPr>
              <a:t>CODING :                         EXPLANATION:</a:t>
            </a:r>
            <a:endParaRPr b="1">
              <a:solidFill>
                <a:srgbClr val="000000"/>
              </a:solidFill>
            </a:endParaRPr>
          </a:p>
        </p:txBody>
      </p:sp>
      <p:sp>
        <p:nvSpPr>
          <p:cNvPr id="184" name="Google Shape;184;p23"/>
          <p:cNvSpPr txBox="1"/>
          <p:nvPr>
            <p:ph idx="1" type="body"/>
          </p:nvPr>
        </p:nvSpPr>
        <p:spPr>
          <a:xfrm>
            <a:off x="600275" y="1037450"/>
            <a:ext cx="3971700" cy="36552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770"/>
              <a:buNone/>
            </a:pPr>
            <a:r>
              <a:rPr lang="en" sz="1760">
                <a:solidFill>
                  <a:srgbClr val="000000"/>
                </a:solidFill>
                <a:latin typeface="Arial"/>
                <a:ea typeface="Arial"/>
                <a:cs typeface="Arial"/>
                <a:sym typeface="Arial"/>
              </a:rPr>
              <a:t>import numpy as np # linear algebra     import pandas as pd # data processing, CSV file I/O (e.g. pd.read_csv)</a:t>
            </a:r>
            <a:endParaRPr sz="1760">
              <a:solidFill>
                <a:srgbClr val="000000"/>
              </a:solidFill>
              <a:latin typeface="Arial"/>
              <a:ea typeface="Arial"/>
              <a:cs typeface="Arial"/>
              <a:sym typeface="Arial"/>
            </a:endParaRPr>
          </a:p>
          <a:p>
            <a:pPr indent="0" lvl="0" marL="0" rtl="0" algn="l">
              <a:lnSpc>
                <a:spcPct val="95000"/>
              </a:lnSpc>
              <a:spcBef>
                <a:spcPts val="1200"/>
              </a:spcBef>
              <a:spcAft>
                <a:spcPts val="0"/>
              </a:spcAft>
              <a:buSzPts val="770"/>
              <a:buNone/>
            </a:pPr>
            <a:r>
              <a:t/>
            </a:r>
            <a:endParaRPr sz="1760">
              <a:solidFill>
                <a:srgbClr val="000000"/>
              </a:solidFill>
              <a:latin typeface="Arial"/>
              <a:ea typeface="Arial"/>
              <a:cs typeface="Arial"/>
              <a:sym typeface="Arial"/>
            </a:endParaRPr>
          </a:p>
          <a:p>
            <a:pPr indent="0" lvl="0" marL="0" rtl="0" algn="l">
              <a:lnSpc>
                <a:spcPct val="95000"/>
              </a:lnSpc>
              <a:spcBef>
                <a:spcPts val="1200"/>
              </a:spcBef>
              <a:spcAft>
                <a:spcPts val="0"/>
              </a:spcAft>
              <a:buSzPts val="770"/>
              <a:buNone/>
            </a:pPr>
            <a:r>
              <a:rPr lang="en" sz="1760">
                <a:solidFill>
                  <a:srgbClr val="000000"/>
                </a:solidFill>
                <a:latin typeface="Arial"/>
                <a:ea typeface="Arial"/>
                <a:cs typeface="Arial"/>
                <a:sym typeface="Arial"/>
              </a:rPr>
              <a:t>import os                                                                for dirname, _, filenames in os.walk('/kaggle/input'):                     </a:t>
            </a:r>
            <a:endParaRPr sz="1760">
              <a:solidFill>
                <a:srgbClr val="000000"/>
              </a:solidFill>
              <a:latin typeface="Arial"/>
              <a:ea typeface="Arial"/>
              <a:cs typeface="Arial"/>
              <a:sym typeface="Arial"/>
            </a:endParaRPr>
          </a:p>
          <a:p>
            <a:pPr indent="0" lvl="0" marL="0" rtl="0" algn="l">
              <a:lnSpc>
                <a:spcPct val="95000"/>
              </a:lnSpc>
              <a:spcBef>
                <a:spcPts val="1200"/>
              </a:spcBef>
              <a:spcAft>
                <a:spcPts val="0"/>
              </a:spcAft>
              <a:buSzPts val="770"/>
              <a:buNone/>
            </a:pPr>
            <a:r>
              <a:rPr lang="en" sz="1760">
                <a:solidFill>
                  <a:srgbClr val="000000"/>
                </a:solidFill>
                <a:latin typeface="Arial"/>
                <a:ea typeface="Arial"/>
                <a:cs typeface="Arial"/>
                <a:sym typeface="Arial"/>
              </a:rPr>
              <a:t>        for filename in filenames:</a:t>
            </a:r>
            <a:endParaRPr sz="1760">
              <a:solidFill>
                <a:srgbClr val="000000"/>
              </a:solidFill>
              <a:latin typeface="Arial"/>
              <a:ea typeface="Arial"/>
              <a:cs typeface="Arial"/>
              <a:sym typeface="Arial"/>
            </a:endParaRPr>
          </a:p>
          <a:p>
            <a:pPr indent="0" lvl="0" marL="0" rtl="0" algn="l">
              <a:lnSpc>
                <a:spcPct val="95000"/>
              </a:lnSpc>
              <a:spcBef>
                <a:spcPts val="1200"/>
              </a:spcBef>
              <a:spcAft>
                <a:spcPts val="0"/>
              </a:spcAft>
              <a:buSzPts val="770"/>
              <a:buNone/>
            </a:pPr>
            <a:r>
              <a:rPr lang="en" sz="1760">
                <a:solidFill>
                  <a:srgbClr val="000000"/>
                </a:solidFill>
                <a:latin typeface="Arial"/>
                <a:ea typeface="Arial"/>
                <a:cs typeface="Arial"/>
                <a:sym typeface="Arial"/>
              </a:rPr>
              <a:t>        print(os.path.join(dirname, filename))</a:t>
            </a:r>
            <a:endParaRPr sz="1760">
              <a:solidFill>
                <a:srgbClr val="000000"/>
              </a:solidFill>
              <a:latin typeface="Arial"/>
              <a:ea typeface="Arial"/>
              <a:cs typeface="Arial"/>
              <a:sym typeface="Arial"/>
            </a:endParaRPr>
          </a:p>
          <a:p>
            <a:pPr indent="0" lvl="0" marL="0" rtl="0" algn="l">
              <a:lnSpc>
                <a:spcPct val="95000"/>
              </a:lnSpc>
              <a:spcBef>
                <a:spcPts val="1200"/>
              </a:spcBef>
              <a:spcAft>
                <a:spcPts val="0"/>
              </a:spcAft>
              <a:buSzPts val="770"/>
              <a:buNone/>
            </a:pPr>
            <a:r>
              <a:t/>
            </a:r>
            <a:endParaRPr sz="1760">
              <a:solidFill>
                <a:srgbClr val="000000"/>
              </a:solidFill>
              <a:latin typeface="Arial"/>
              <a:ea typeface="Arial"/>
              <a:cs typeface="Arial"/>
              <a:sym typeface="Arial"/>
            </a:endParaRPr>
          </a:p>
          <a:p>
            <a:pPr indent="0" lvl="0" marL="0" rtl="0" algn="l">
              <a:lnSpc>
                <a:spcPct val="95000"/>
              </a:lnSpc>
              <a:spcBef>
                <a:spcPts val="1200"/>
              </a:spcBef>
              <a:spcAft>
                <a:spcPts val="1200"/>
              </a:spcAft>
              <a:buSzPts val="770"/>
              <a:buNone/>
            </a:pPr>
            <a:r>
              <a:t/>
            </a:r>
            <a:endParaRPr sz="1760">
              <a:solidFill>
                <a:srgbClr val="000000"/>
              </a:solidFill>
              <a:latin typeface="Arial"/>
              <a:ea typeface="Arial"/>
              <a:cs typeface="Arial"/>
              <a:sym typeface="Arial"/>
            </a:endParaRPr>
          </a:p>
        </p:txBody>
      </p:sp>
      <p:sp>
        <p:nvSpPr>
          <p:cNvPr id="185" name="Google Shape;185;p23"/>
          <p:cNvSpPr txBox="1"/>
          <p:nvPr>
            <p:ph idx="2" type="body"/>
          </p:nvPr>
        </p:nvSpPr>
        <p:spPr>
          <a:xfrm>
            <a:off x="4660550" y="949900"/>
            <a:ext cx="3858000" cy="37428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None/>
            </a:pPr>
            <a:r>
              <a:rPr lang="en" sz="1400">
                <a:solidFill>
                  <a:srgbClr val="000000"/>
                </a:solidFill>
                <a:latin typeface="Arial"/>
                <a:ea typeface="Arial"/>
                <a:cs typeface="Arial"/>
                <a:sym typeface="Arial"/>
              </a:rPr>
              <a:t>These lines import the NumPy library as 'np' and the Pandas library as 'pd.' NumPy is widely used for numerical operations in Python, while Pandas is used for data manipulation and analysis.</a:t>
            </a:r>
            <a:endParaRPr sz="1400">
              <a:solidFill>
                <a:srgbClr val="000000"/>
              </a:solidFill>
              <a:latin typeface="Arial"/>
              <a:ea typeface="Arial"/>
              <a:cs typeface="Arial"/>
              <a:sym typeface="Arial"/>
            </a:endParaRPr>
          </a:p>
          <a:p>
            <a:pPr indent="0" lvl="0" marL="0" rtl="0" algn="l">
              <a:lnSpc>
                <a:spcPct val="95000"/>
              </a:lnSpc>
              <a:spcBef>
                <a:spcPts val="1200"/>
              </a:spcBef>
              <a:spcAft>
                <a:spcPts val="0"/>
              </a:spcAft>
              <a:buNone/>
            </a:pPr>
            <a:r>
              <a:rPr lang="en" sz="1400">
                <a:solidFill>
                  <a:srgbClr val="000000"/>
                </a:solidFill>
                <a:latin typeface="Arial"/>
                <a:ea typeface="Arial"/>
                <a:cs typeface="Arial"/>
                <a:sym typeface="Arial"/>
              </a:rPr>
              <a:t>Imports the Python 'os' module, which provides a way to interact with the operating system</a:t>
            </a:r>
            <a:endParaRPr sz="1400">
              <a:solidFill>
                <a:srgbClr val="000000"/>
              </a:solidFill>
              <a:latin typeface="Arial"/>
              <a:ea typeface="Arial"/>
              <a:cs typeface="Arial"/>
              <a:sym typeface="Arial"/>
            </a:endParaRPr>
          </a:p>
          <a:p>
            <a:pPr indent="0" lvl="0" marL="0" rtl="0" algn="l">
              <a:lnSpc>
                <a:spcPct val="95000"/>
              </a:lnSpc>
              <a:spcBef>
                <a:spcPts val="1200"/>
              </a:spcBef>
              <a:spcAft>
                <a:spcPts val="0"/>
              </a:spcAft>
              <a:buNone/>
            </a:pPr>
            <a:r>
              <a:rPr lang="en" sz="1400">
                <a:solidFill>
                  <a:srgbClr val="000000"/>
                </a:solidFill>
                <a:latin typeface="Arial"/>
                <a:ea typeface="Arial"/>
                <a:cs typeface="Arial"/>
                <a:sym typeface="Arial"/>
              </a:rPr>
              <a:t>Walks through the directory tree starting from '/kaggle/input'. It returns a tuple containing the directory path, a list of subdirectories ('_'), and a list of filenames in the current directory.</a:t>
            </a:r>
            <a:endParaRPr sz="1400">
              <a:solidFill>
                <a:srgbClr val="000000"/>
              </a:solidFill>
              <a:latin typeface="Arial"/>
              <a:ea typeface="Arial"/>
              <a:cs typeface="Arial"/>
              <a:sym typeface="Arial"/>
            </a:endParaRPr>
          </a:p>
          <a:p>
            <a:pPr indent="0" lvl="0" marL="0" rtl="0" algn="l">
              <a:lnSpc>
                <a:spcPct val="95000"/>
              </a:lnSpc>
              <a:spcBef>
                <a:spcPts val="1200"/>
              </a:spcBef>
              <a:spcAft>
                <a:spcPts val="0"/>
              </a:spcAft>
              <a:buNone/>
            </a:pPr>
            <a:r>
              <a:rPr lang="en" sz="1400">
                <a:solidFill>
                  <a:srgbClr val="000000"/>
                </a:solidFill>
                <a:latin typeface="Arial"/>
                <a:ea typeface="Arial"/>
                <a:cs typeface="Arial"/>
                <a:sym typeface="Arial"/>
              </a:rPr>
              <a:t>Iterates through the list of filenames.</a:t>
            </a:r>
            <a:endParaRPr sz="1400">
              <a:solidFill>
                <a:srgbClr val="000000"/>
              </a:solidFill>
              <a:latin typeface="Arial"/>
              <a:ea typeface="Arial"/>
              <a:cs typeface="Arial"/>
              <a:sym typeface="Arial"/>
            </a:endParaRPr>
          </a:p>
          <a:p>
            <a:pPr indent="0" lvl="0" marL="0" rtl="0" algn="l">
              <a:lnSpc>
                <a:spcPct val="95000"/>
              </a:lnSpc>
              <a:spcBef>
                <a:spcPts val="1200"/>
              </a:spcBef>
              <a:spcAft>
                <a:spcPts val="0"/>
              </a:spcAft>
              <a:buNone/>
            </a:pPr>
            <a:r>
              <a:rPr lang="en" sz="1400">
                <a:solidFill>
                  <a:srgbClr val="000000"/>
                </a:solidFill>
                <a:latin typeface="Arial"/>
                <a:ea typeface="Arial"/>
                <a:cs typeface="Arial"/>
                <a:sym typeface="Arial"/>
              </a:rPr>
              <a:t>Prints the full path of each file in the specified directory.</a:t>
            </a:r>
            <a:endParaRPr sz="1400">
              <a:solidFill>
                <a:srgbClr val="000000"/>
              </a:solidFill>
              <a:latin typeface="Arial"/>
              <a:ea typeface="Arial"/>
              <a:cs typeface="Arial"/>
              <a:sym typeface="Arial"/>
            </a:endParaRPr>
          </a:p>
          <a:p>
            <a:pPr indent="0" lvl="0" marL="0" rtl="0" algn="l">
              <a:lnSpc>
                <a:spcPct val="95000"/>
              </a:lnSpc>
              <a:spcBef>
                <a:spcPts val="1200"/>
              </a:spcBef>
              <a:spcAft>
                <a:spcPts val="1200"/>
              </a:spcAft>
              <a:buNone/>
            </a:pPr>
            <a:r>
              <a:t/>
            </a:r>
            <a:endParaRPr sz="1400">
              <a:solidFill>
                <a:srgbClr val="000000"/>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24"/>
          <p:cNvSpPr txBox="1"/>
          <p:nvPr>
            <p:ph idx="1" type="body"/>
          </p:nvPr>
        </p:nvSpPr>
        <p:spPr>
          <a:xfrm>
            <a:off x="819150" y="599700"/>
            <a:ext cx="3686100" cy="3839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100">
                <a:solidFill>
                  <a:srgbClr val="000000"/>
                </a:solidFill>
                <a:latin typeface="Arial"/>
                <a:ea typeface="Arial"/>
                <a:cs typeface="Arial"/>
                <a:sym typeface="Arial"/>
              </a:rPr>
              <a:t># Commented out IPython magic to ensure Python compatibility.</a:t>
            </a:r>
            <a:endParaRPr sz="2100">
              <a:solidFill>
                <a:srgbClr val="000000"/>
              </a:solidFill>
              <a:latin typeface="Arial"/>
              <a:ea typeface="Arial"/>
              <a:cs typeface="Arial"/>
              <a:sym typeface="Arial"/>
            </a:endParaRPr>
          </a:p>
          <a:p>
            <a:pPr indent="0" lvl="0" marL="0" rtl="0" algn="l">
              <a:spcBef>
                <a:spcPts val="0"/>
              </a:spcBef>
              <a:spcAft>
                <a:spcPts val="0"/>
              </a:spcAft>
              <a:buNone/>
            </a:pPr>
            <a:r>
              <a:rPr lang="en" sz="2100">
                <a:solidFill>
                  <a:srgbClr val="000000"/>
                </a:solidFill>
                <a:latin typeface="Arial"/>
                <a:ea typeface="Arial"/>
                <a:cs typeface="Arial"/>
                <a:sym typeface="Arial"/>
              </a:rPr>
              <a:t>#Importing Libraries</a:t>
            </a:r>
            <a:endParaRPr sz="2100">
              <a:solidFill>
                <a:srgbClr val="000000"/>
              </a:solidFill>
              <a:latin typeface="Arial"/>
              <a:ea typeface="Arial"/>
              <a:cs typeface="Arial"/>
              <a:sym typeface="Arial"/>
            </a:endParaRPr>
          </a:p>
          <a:p>
            <a:pPr indent="0" lvl="0" marL="0" rtl="0" algn="l">
              <a:spcBef>
                <a:spcPts val="0"/>
              </a:spcBef>
              <a:spcAft>
                <a:spcPts val="0"/>
              </a:spcAft>
              <a:buNone/>
            </a:pPr>
            <a:r>
              <a:rPr lang="en" sz="2100">
                <a:solidFill>
                  <a:srgbClr val="000000"/>
                </a:solidFill>
                <a:latin typeface="Arial"/>
                <a:ea typeface="Arial"/>
                <a:cs typeface="Arial"/>
                <a:sym typeface="Arial"/>
              </a:rPr>
              <a:t>import pandas as pd</a:t>
            </a:r>
            <a:endParaRPr sz="2100">
              <a:solidFill>
                <a:srgbClr val="000000"/>
              </a:solidFill>
              <a:latin typeface="Arial"/>
              <a:ea typeface="Arial"/>
              <a:cs typeface="Arial"/>
              <a:sym typeface="Arial"/>
            </a:endParaRPr>
          </a:p>
          <a:p>
            <a:pPr indent="0" lvl="0" marL="0" rtl="0" algn="l">
              <a:spcBef>
                <a:spcPts val="0"/>
              </a:spcBef>
              <a:spcAft>
                <a:spcPts val="0"/>
              </a:spcAft>
              <a:buNone/>
            </a:pPr>
            <a:r>
              <a:rPr lang="en" sz="2100">
                <a:solidFill>
                  <a:srgbClr val="000000"/>
                </a:solidFill>
                <a:latin typeface="Arial"/>
                <a:ea typeface="Arial"/>
                <a:cs typeface="Arial"/>
                <a:sym typeface="Arial"/>
              </a:rPr>
              <a:t>import numpy as np</a:t>
            </a:r>
            <a:endParaRPr sz="2100">
              <a:solidFill>
                <a:srgbClr val="000000"/>
              </a:solidFill>
              <a:latin typeface="Arial"/>
              <a:ea typeface="Arial"/>
              <a:cs typeface="Arial"/>
              <a:sym typeface="Arial"/>
            </a:endParaRPr>
          </a:p>
          <a:p>
            <a:pPr indent="0" lvl="0" marL="0" rtl="0" algn="l">
              <a:spcBef>
                <a:spcPts val="0"/>
              </a:spcBef>
              <a:spcAft>
                <a:spcPts val="0"/>
              </a:spcAft>
              <a:buNone/>
            </a:pPr>
            <a:r>
              <a:rPr lang="en" sz="2100">
                <a:solidFill>
                  <a:srgbClr val="000000"/>
                </a:solidFill>
                <a:latin typeface="Arial"/>
                <a:ea typeface="Arial"/>
                <a:cs typeface="Arial"/>
                <a:sym typeface="Arial"/>
              </a:rPr>
              <a:t>import matplotlib.pyplot as plt</a:t>
            </a:r>
            <a:endParaRPr sz="2100">
              <a:solidFill>
                <a:srgbClr val="000000"/>
              </a:solidFill>
              <a:latin typeface="Arial"/>
              <a:ea typeface="Arial"/>
              <a:cs typeface="Arial"/>
              <a:sym typeface="Arial"/>
            </a:endParaRPr>
          </a:p>
          <a:p>
            <a:pPr indent="0" lvl="0" marL="0" rtl="0" algn="l">
              <a:spcBef>
                <a:spcPts val="0"/>
              </a:spcBef>
              <a:spcAft>
                <a:spcPts val="0"/>
              </a:spcAft>
              <a:buNone/>
            </a:pPr>
            <a:r>
              <a:rPr lang="en" sz="2100">
                <a:solidFill>
                  <a:srgbClr val="000000"/>
                </a:solidFill>
                <a:latin typeface="Arial"/>
                <a:ea typeface="Arial"/>
                <a:cs typeface="Arial"/>
                <a:sym typeface="Arial"/>
              </a:rPr>
              <a:t>import seaborn as sns</a:t>
            </a:r>
            <a:endParaRPr sz="3000">
              <a:latin typeface="Arial"/>
              <a:ea typeface="Arial"/>
              <a:cs typeface="Arial"/>
              <a:sym typeface="Arial"/>
            </a:endParaRPr>
          </a:p>
        </p:txBody>
      </p:sp>
      <p:sp>
        <p:nvSpPr>
          <p:cNvPr id="191" name="Google Shape;191;p24"/>
          <p:cNvSpPr txBox="1"/>
          <p:nvPr>
            <p:ph idx="2" type="body"/>
          </p:nvPr>
        </p:nvSpPr>
        <p:spPr>
          <a:xfrm>
            <a:off x="4505250" y="393900"/>
            <a:ext cx="3990300" cy="456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605"/>
              <a:buNone/>
            </a:pPr>
            <a:r>
              <a:rPr lang="en" sz="1500">
                <a:solidFill>
                  <a:srgbClr val="000000"/>
                </a:solidFill>
                <a:latin typeface="Arial"/>
                <a:ea typeface="Arial"/>
                <a:cs typeface="Arial"/>
                <a:sym typeface="Arial"/>
              </a:rPr>
              <a:t>Imports the Pandas library and assigns it the alias 'pd.' Pandas is commonly used for data manipulation and analysis.                         </a:t>
            </a:r>
            <a:endParaRPr sz="1500">
              <a:solidFill>
                <a:srgbClr val="000000"/>
              </a:solidFill>
              <a:latin typeface="Arial"/>
              <a:ea typeface="Arial"/>
              <a:cs typeface="Arial"/>
              <a:sym typeface="Arial"/>
            </a:endParaRPr>
          </a:p>
          <a:p>
            <a:pPr indent="0" lvl="0" marL="0" rtl="0" algn="l">
              <a:spcBef>
                <a:spcPts val="1200"/>
              </a:spcBef>
              <a:spcAft>
                <a:spcPts val="0"/>
              </a:spcAft>
              <a:buSzPts val="605"/>
              <a:buNone/>
            </a:pPr>
            <a:r>
              <a:rPr lang="en" sz="1500">
                <a:solidFill>
                  <a:srgbClr val="000000"/>
                </a:solidFill>
                <a:latin typeface="Arial"/>
                <a:ea typeface="Arial"/>
                <a:cs typeface="Arial"/>
                <a:sym typeface="Arial"/>
              </a:rPr>
              <a:t>Imports the NumPy library and assigns it the alias 'np.' NumPy is used for numerical operations in Python.</a:t>
            </a:r>
            <a:endParaRPr sz="1500">
              <a:solidFill>
                <a:srgbClr val="000000"/>
              </a:solidFill>
              <a:latin typeface="Arial"/>
              <a:ea typeface="Arial"/>
              <a:cs typeface="Arial"/>
              <a:sym typeface="Arial"/>
            </a:endParaRPr>
          </a:p>
          <a:p>
            <a:pPr indent="0" lvl="0" marL="0" rtl="0" algn="l">
              <a:spcBef>
                <a:spcPts val="1200"/>
              </a:spcBef>
              <a:spcAft>
                <a:spcPts val="0"/>
              </a:spcAft>
              <a:buSzPts val="605"/>
              <a:buNone/>
            </a:pPr>
            <a:r>
              <a:rPr lang="en" sz="1500">
                <a:solidFill>
                  <a:srgbClr val="000000"/>
                </a:solidFill>
                <a:latin typeface="Arial"/>
                <a:ea typeface="Arial"/>
                <a:cs typeface="Arial"/>
                <a:sym typeface="Arial"/>
              </a:rPr>
              <a:t>Imports the Matplotlib library's pyplot module and assigns it the alias 'plt.' Matplotlib is a popular library for creating static, interactive, and animated visualizations in Python.                     </a:t>
            </a:r>
            <a:endParaRPr sz="1500">
              <a:solidFill>
                <a:srgbClr val="000000"/>
              </a:solidFill>
              <a:latin typeface="Arial"/>
              <a:ea typeface="Arial"/>
              <a:cs typeface="Arial"/>
              <a:sym typeface="Arial"/>
            </a:endParaRPr>
          </a:p>
          <a:p>
            <a:pPr indent="0" lvl="0" marL="0" rtl="0" algn="l">
              <a:spcBef>
                <a:spcPts val="1200"/>
              </a:spcBef>
              <a:spcAft>
                <a:spcPts val="0"/>
              </a:spcAft>
              <a:buSzPts val="605"/>
              <a:buNone/>
            </a:pPr>
            <a:r>
              <a:rPr lang="en" sz="1500">
                <a:solidFill>
                  <a:srgbClr val="000000"/>
                </a:solidFill>
                <a:latin typeface="Arial"/>
                <a:ea typeface="Arial"/>
                <a:cs typeface="Arial"/>
                <a:sym typeface="Arial"/>
              </a:rPr>
              <a:t>Imports the Seaborn library and assigns it the alias 'sns.' Seaborn is built on top of Matplotlib and provides additional statistical plotting functions and a more visually appealing interface.</a:t>
            </a:r>
            <a:endParaRPr sz="1500">
              <a:solidFill>
                <a:srgbClr val="000000"/>
              </a:solidFill>
              <a:latin typeface="Arial"/>
              <a:ea typeface="Arial"/>
              <a:cs typeface="Arial"/>
              <a:sym typeface="Arial"/>
            </a:endParaRPr>
          </a:p>
          <a:p>
            <a:pPr indent="0" lvl="0" marL="0" rtl="0" algn="l">
              <a:spcBef>
                <a:spcPts val="1200"/>
              </a:spcBef>
              <a:spcAft>
                <a:spcPts val="1200"/>
              </a:spcAft>
              <a:buSzPts val="605"/>
              <a:buNone/>
            </a:pPr>
            <a:r>
              <a:t/>
            </a:r>
            <a:endParaRPr sz="1500">
              <a:solidFill>
                <a:srgbClr val="000000"/>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25"/>
          <p:cNvSpPr txBox="1"/>
          <p:nvPr>
            <p:ph idx="1" type="body"/>
          </p:nvPr>
        </p:nvSpPr>
        <p:spPr>
          <a:xfrm>
            <a:off x="529675" y="555925"/>
            <a:ext cx="3975600" cy="388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000000"/>
                </a:solidFill>
                <a:latin typeface="Arial"/>
                <a:ea typeface="Arial"/>
                <a:cs typeface="Arial"/>
                <a:sym typeface="Arial"/>
              </a:rPr>
              <a:t># %matplotlib inline</a:t>
            </a:r>
            <a:endParaRPr sz="1600">
              <a:solidFill>
                <a:srgbClr val="000000"/>
              </a:solidFill>
              <a:latin typeface="Arial"/>
              <a:ea typeface="Arial"/>
              <a:cs typeface="Arial"/>
              <a:sym typeface="Arial"/>
            </a:endParaRPr>
          </a:p>
          <a:p>
            <a:pPr indent="0" lvl="0" marL="0" rtl="0" algn="l">
              <a:spcBef>
                <a:spcPts val="0"/>
              </a:spcBef>
              <a:spcAft>
                <a:spcPts val="0"/>
              </a:spcAft>
              <a:buNone/>
            </a:pPr>
            <a:r>
              <a:rPr lang="en" sz="1600">
                <a:solidFill>
                  <a:srgbClr val="000000"/>
                </a:solidFill>
                <a:latin typeface="Arial"/>
                <a:ea typeface="Arial"/>
                <a:cs typeface="Arial"/>
                <a:sym typeface="Arial"/>
              </a:rPr>
              <a:t>from sklearn.model_selection import train_test_split,RandomizedSearchCV</a:t>
            </a:r>
            <a:endParaRPr sz="1600">
              <a:solidFill>
                <a:srgbClr val="000000"/>
              </a:solidFill>
              <a:latin typeface="Arial"/>
              <a:ea typeface="Arial"/>
              <a:cs typeface="Arial"/>
              <a:sym typeface="Arial"/>
            </a:endParaRPr>
          </a:p>
          <a:p>
            <a:pPr indent="0" lvl="0" marL="0" rtl="0" algn="l">
              <a:spcBef>
                <a:spcPts val="0"/>
              </a:spcBef>
              <a:spcAft>
                <a:spcPts val="0"/>
              </a:spcAft>
              <a:buNone/>
            </a:pPr>
            <a:r>
              <a:rPr lang="en" sz="1600">
                <a:solidFill>
                  <a:srgbClr val="000000"/>
                </a:solidFill>
                <a:latin typeface="Arial"/>
                <a:ea typeface="Arial"/>
                <a:cs typeface="Arial"/>
                <a:sym typeface="Arial"/>
              </a:rPr>
              <a:t>from sklearn.preprocessing import StandardScaler</a:t>
            </a:r>
            <a:endParaRPr sz="1600">
              <a:solidFill>
                <a:srgbClr val="000000"/>
              </a:solidFill>
              <a:latin typeface="Arial"/>
              <a:ea typeface="Arial"/>
              <a:cs typeface="Arial"/>
              <a:sym typeface="Arial"/>
            </a:endParaRPr>
          </a:p>
          <a:p>
            <a:pPr indent="0" lvl="0" marL="0" rtl="0" algn="l">
              <a:spcBef>
                <a:spcPts val="0"/>
              </a:spcBef>
              <a:spcAft>
                <a:spcPts val="0"/>
              </a:spcAft>
              <a:buNone/>
            </a:pPr>
            <a:r>
              <a:rPr lang="en" sz="1600">
                <a:solidFill>
                  <a:srgbClr val="000000"/>
                </a:solidFill>
                <a:latin typeface="Arial"/>
                <a:ea typeface="Arial"/>
                <a:cs typeface="Arial"/>
                <a:sym typeface="Arial"/>
              </a:rPr>
              <a:t>from tensorflow.keras.models import Sequential</a:t>
            </a:r>
            <a:endParaRPr sz="1600">
              <a:solidFill>
                <a:srgbClr val="000000"/>
              </a:solidFill>
              <a:latin typeface="Arial"/>
              <a:ea typeface="Arial"/>
              <a:cs typeface="Arial"/>
              <a:sym typeface="Arial"/>
            </a:endParaRPr>
          </a:p>
          <a:p>
            <a:pPr indent="0" lvl="0" marL="0" rtl="0" algn="l">
              <a:spcBef>
                <a:spcPts val="0"/>
              </a:spcBef>
              <a:spcAft>
                <a:spcPts val="0"/>
              </a:spcAft>
              <a:buNone/>
            </a:pPr>
            <a:r>
              <a:rPr lang="en" sz="1600">
                <a:solidFill>
                  <a:srgbClr val="000000"/>
                </a:solidFill>
                <a:latin typeface="Arial"/>
                <a:ea typeface="Arial"/>
                <a:cs typeface="Arial"/>
                <a:sym typeface="Arial"/>
              </a:rPr>
              <a:t>from tensorflow.keras.layers import Dense</a:t>
            </a:r>
            <a:endParaRPr sz="1600">
              <a:solidFill>
                <a:srgbClr val="000000"/>
              </a:solidFill>
              <a:latin typeface="Arial"/>
              <a:ea typeface="Arial"/>
              <a:cs typeface="Arial"/>
              <a:sym typeface="Arial"/>
            </a:endParaRPr>
          </a:p>
          <a:p>
            <a:pPr indent="0" lvl="0" marL="0" rtl="0" algn="l">
              <a:spcBef>
                <a:spcPts val="0"/>
              </a:spcBef>
              <a:spcAft>
                <a:spcPts val="0"/>
              </a:spcAft>
              <a:buNone/>
            </a:pPr>
            <a:r>
              <a:rPr lang="en" sz="1600">
                <a:solidFill>
                  <a:srgbClr val="000000"/>
                </a:solidFill>
                <a:latin typeface="Arial"/>
                <a:ea typeface="Arial"/>
                <a:cs typeface="Arial"/>
                <a:sym typeface="Arial"/>
              </a:rPr>
              <a:t>from tensorflow</a:t>
            </a:r>
            <a:r>
              <a:rPr lang="en" sz="1600">
                <a:solidFill>
                  <a:srgbClr val="000000"/>
                </a:solidFill>
                <a:latin typeface="Arial"/>
                <a:ea typeface="Arial"/>
                <a:cs typeface="Arial"/>
                <a:sym typeface="Arial"/>
              </a:rPr>
              <a:t>.keras.wrappers.scikit_learn import KerasClassifier</a:t>
            </a:r>
            <a:endParaRPr sz="1600">
              <a:solidFill>
                <a:srgbClr val="000000"/>
              </a:solidFill>
              <a:latin typeface="Arial"/>
              <a:ea typeface="Arial"/>
              <a:cs typeface="Arial"/>
              <a:sym typeface="Arial"/>
            </a:endParaRPr>
          </a:p>
          <a:p>
            <a:pPr indent="0" lvl="0" marL="0" rtl="0" algn="l">
              <a:spcBef>
                <a:spcPts val="0"/>
              </a:spcBef>
              <a:spcAft>
                <a:spcPts val="1200"/>
              </a:spcAft>
              <a:buNone/>
            </a:pPr>
            <a:r>
              <a:t/>
            </a:r>
            <a:endParaRPr sz="1600">
              <a:solidFill>
                <a:srgbClr val="000000"/>
              </a:solidFill>
              <a:latin typeface="Arial"/>
              <a:ea typeface="Arial"/>
              <a:cs typeface="Arial"/>
              <a:sym typeface="Arial"/>
            </a:endParaRPr>
          </a:p>
        </p:txBody>
      </p:sp>
      <p:sp>
        <p:nvSpPr>
          <p:cNvPr id="197" name="Google Shape;197;p25"/>
          <p:cNvSpPr txBox="1"/>
          <p:nvPr>
            <p:ph idx="2" type="body"/>
          </p:nvPr>
        </p:nvSpPr>
        <p:spPr>
          <a:xfrm>
            <a:off x="4505250" y="402725"/>
            <a:ext cx="4100700" cy="44430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1018"/>
              <a:buNone/>
            </a:pPr>
            <a:r>
              <a:rPr lang="en" sz="1510">
                <a:solidFill>
                  <a:srgbClr val="000000"/>
                </a:solidFill>
                <a:latin typeface="Arial"/>
                <a:ea typeface="Arial"/>
                <a:cs typeface="Arial"/>
                <a:sym typeface="Arial"/>
              </a:rPr>
              <a:t>I</a:t>
            </a:r>
            <a:r>
              <a:rPr lang="en" sz="1510">
                <a:solidFill>
                  <a:srgbClr val="000000"/>
                </a:solidFill>
                <a:latin typeface="Arial"/>
                <a:ea typeface="Arial"/>
                <a:cs typeface="Arial"/>
                <a:sym typeface="Arial"/>
              </a:rPr>
              <a:t>mports </a:t>
            </a:r>
            <a:r>
              <a:rPr lang="en" sz="1510">
                <a:solidFill>
                  <a:srgbClr val="000000"/>
                </a:solidFill>
                <a:latin typeface="Arial"/>
                <a:ea typeface="Arial"/>
                <a:cs typeface="Arial"/>
                <a:sym typeface="Arial"/>
              </a:rPr>
              <a:t>functions for splitting datasets into training and testing sets and for performing randomized hyperparameter search using cross-validation.</a:t>
            </a:r>
            <a:endParaRPr sz="1510">
              <a:solidFill>
                <a:srgbClr val="000000"/>
              </a:solidFill>
              <a:latin typeface="Arial"/>
              <a:ea typeface="Arial"/>
              <a:cs typeface="Arial"/>
              <a:sym typeface="Arial"/>
            </a:endParaRPr>
          </a:p>
          <a:p>
            <a:pPr indent="0" lvl="0" marL="0" rtl="0" algn="l">
              <a:lnSpc>
                <a:spcPct val="95000"/>
              </a:lnSpc>
              <a:spcBef>
                <a:spcPts val="1200"/>
              </a:spcBef>
              <a:spcAft>
                <a:spcPts val="0"/>
              </a:spcAft>
              <a:buSzPts val="1018"/>
              <a:buNone/>
            </a:pPr>
            <a:r>
              <a:rPr lang="en" sz="1510">
                <a:solidFill>
                  <a:srgbClr val="000000"/>
                </a:solidFill>
                <a:latin typeface="Arial"/>
                <a:ea typeface="Arial"/>
                <a:cs typeface="Arial"/>
                <a:sym typeface="Arial"/>
              </a:rPr>
              <a:t>Imports the StandardScaler class for standardizing features by removing the mean and scaling to unit variance.</a:t>
            </a:r>
            <a:endParaRPr sz="1510">
              <a:solidFill>
                <a:srgbClr val="000000"/>
              </a:solidFill>
              <a:latin typeface="Arial"/>
              <a:ea typeface="Arial"/>
              <a:cs typeface="Arial"/>
              <a:sym typeface="Arial"/>
            </a:endParaRPr>
          </a:p>
          <a:p>
            <a:pPr indent="0" lvl="0" marL="0" rtl="0" algn="l">
              <a:lnSpc>
                <a:spcPct val="95000"/>
              </a:lnSpc>
              <a:spcBef>
                <a:spcPts val="1200"/>
              </a:spcBef>
              <a:spcAft>
                <a:spcPts val="0"/>
              </a:spcAft>
              <a:buSzPts val="1018"/>
              <a:buNone/>
            </a:pPr>
            <a:r>
              <a:rPr lang="en" sz="1510">
                <a:solidFill>
                  <a:srgbClr val="000000"/>
                </a:solidFill>
                <a:latin typeface="Arial"/>
                <a:ea typeface="Arial"/>
                <a:cs typeface="Arial"/>
                <a:sym typeface="Arial"/>
              </a:rPr>
              <a:t>Imports the Sequential model from TensorFlow's Keras API. The Sequential model is a linear stack of layers and is commonly used for building neural networks.</a:t>
            </a:r>
            <a:endParaRPr sz="1510">
              <a:solidFill>
                <a:srgbClr val="000000"/>
              </a:solidFill>
              <a:latin typeface="Arial"/>
              <a:ea typeface="Arial"/>
              <a:cs typeface="Arial"/>
              <a:sym typeface="Arial"/>
            </a:endParaRPr>
          </a:p>
          <a:p>
            <a:pPr indent="0" lvl="0" marL="0" rtl="0" algn="l">
              <a:lnSpc>
                <a:spcPct val="95000"/>
              </a:lnSpc>
              <a:spcBef>
                <a:spcPts val="1200"/>
              </a:spcBef>
              <a:spcAft>
                <a:spcPts val="0"/>
              </a:spcAft>
              <a:buSzPts val="1018"/>
              <a:buNone/>
            </a:pPr>
            <a:r>
              <a:rPr lang="en" sz="1510">
                <a:solidFill>
                  <a:srgbClr val="000000"/>
                </a:solidFill>
                <a:latin typeface="Arial"/>
                <a:ea typeface="Arial"/>
                <a:cs typeface="Arial"/>
                <a:sym typeface="Arial"/>
              </a:rPr>
              <a:t>Imports the Dense layer, which is a standard fully connected layer in a neural network.</a:t>
            </a:r>
            <a:endParaRPr sz="1510">
              <a:solidFill>
                <a:srgbClr val="000000"/>
              </a:solidFill>
              <a:latin typeface="Arial"/>
              <a:ea typeface="Arial"/>
              <a:cs typeface="Arial"/>
              <a:sym typeface="Arial"/>
            </a:endParaRPr>
          </a:p>
          <a:p>
            <a:pPr indent="0" lvl="0" marL="0" rtl="0" algn="l">
              <a:lnSpc>
                <a:spcPct val="95000"/>
              </a:lnSpc>
              <a:spcBef>
                <a:spcPts val="1200"/>
              </a:spcBef>
              <a:spcAft>
                <a:spcPts val="0"/>
              </a:spcAft>
              <a:buSzPts val="1018"/>
              <a:buNone/>
            </a:pPr>
            <a:r>
              <a:rPr lang="en" sz="1510">
                <a:solidFill>
                  <a:srgbClr val="000000"/>
                </a:solidFill>
                <a:latin typeface="Arial"/>
                <a:ea typeface="Arial"/>
                <a:cs typeface="Arial"/>
                <a:sym typeface="Arial"/>
              </a:rPr>
              <a:t>Imports the KerasClassifier class, which</a:t>
            </a:r>
            <a:r>
              <a:rPr lang="en" sz="1510">
                <a:solidFill>
                  <a:srgbClr val="000000"/>
                </a:solidFill>
                <a:latin typeface="Arial"/>
                <a:ea typeface="Arial"/>
                <a:cs typeface="Arial"/>
                <a:sym typeface="Arial"/>
              </a:rPr>
              <a:t> is useful for integrating Keras models into </a:t>
            </a:r>
            <a:r>
              <a:rPr lang="en" sz="1510">
                <a:solidFill>
                  <a:srgbClr val="000000"/>
                </a:solidFill>
                <a:latin typeface="Arial"/>
                <a:ea typeface="Arial"/>
                <a:cs typeface="Arial"/>
                <a:sym typeface="Arial"/>
              </a:rPr>
              <a:t>scikit-learn pipelines and utilizing scikit-learn's tools for hyperparameter tuning.</a:t>
            </a:r>
            <a:endParaRPr sz="1510">
              <a:solidFill>
                <a:srgbClr val="000000"/>
              </a:solidFill>
              <a:latin typeface="Arial"/>
              <a:ea typeface="Arial"/>
              <a:cs typeface="Arial"/>
              <a:sym typeface="Arial"/>
            </a:endParaRPr>
          </a:p>
          <a:p>
            <a:pPr indent="0" lvl="0" marL="0" rtl="0" algn="l">
              <a:lnSpc>
                <a:spcPct val="95000"/>
              </a:lnSpc>
              <a:spcBef>
                <a:spcPts val="1200"/>
              </a:spcBef>
              <a:spcAft>
                <a:spcPts val="1200"/>
              </a:spcAft>
              <a:buSzPts val="1018"/>
              <a:buNone/>
            </a:pPr>
            <a:r>
              <a:t/>
            </a:r>
            <a:endParaRPr sz="1510">
              <a:solidFill>
                <a:srgbClr val="000000"/>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26"/>
          <p:cNvSpPr txBox="1"/>
          <p:nvPr>
            <p:ph idx="1" type="body"/>
          </p:nvPr>
        </p:nvSpPr>
        <p:spPr>
          <a:xfrm>
            <a:off x="819150" y="424600"/>
            <a:ext cx="3686100" cy="40143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770"/>
              <a:buNone/>
            </a:pPr>
            <a:r>
              <a:rPr lang="en" sz="1800">
                <a:solidFill>
                  <a:srgbClr val="000000"/>
                </a:solidFill>
                <a:latin typeface="Arial"/>
                <a:ea typeface="Arial"/>
                <a:cs typeface="Arial"/>
                <a:sym typeface="Arial"/>
              </a:rPr>
              <a:t>pip install --upgrade tensorflow</a:t>
            </a:r>
            <a:endParaRPr sz="1800">
              <a:solidFill>
                <a:srgbClr val="000000"/>
              </a:solidFill>
              <a:latin typeface="Arial"/>
              <a:ea typeface="Arial"/>
              <a:cs typeface="Arial"/>
              <a:sym typeface="Arial"/>
            </a:endParaRPr>
          </a:p>
          <a:p>
            <a:pPr indent="0" lvl="0" marL="0" rtl="0" algn="l">
              <a:lnSpc>
                <a:spcPct val="95000"/>
              </a:lnSpc>
              <a:spcBef>
                <a:spcPts val="0"/>
              </a:spcBef>
              <a:spcAft>
                <a:spcPts val="0"/>
              </a:spcAft>
              <a:buSzPts val="770"/>
              <a:buNone/>
            </a:pPr>
            <a:r>
              <a:t/>
            </a:r>
            <a:endParaRPr sz="1800">
              <a:solidFill>
                <a:srgbClr val="000000"/>
              </a:solidFill>
              <a:latin typeface="Arial"/>
              <a:ea typeface="Arial"/>
              <a:cs typeface="Arial"/>
              <a:sym typeface="Arial"/>
            </a:endParaRPr>
          </a:p>
          <a:p>
            <a:pPr indent="0" lvl="0" marL="0" rtl="0" algn="l">
              <a:lnSpc>
                <a:spcPct val="95000"/>
              </a:lnSpc>
              <a:spcBef>
                <a:spcPts val="0"/>
              </a:spcBef>
              <a:spcAft>
                <a:spcPts val="0"/>
              </a:spcAft>
              <a:buSzPts val="770"/>
              <a:buNone/>
            </a:pPr>
            <a:r>
              <a:rPr lang="en" sz="1800">
                <a:solidFill>
                  <a:srgbClr val="000000"/>
                </a:solidFill>
                <a:latin typeface="Arial"/>
                <a:ea typeface="Arial"/>
                <a:cs typeface="Arial"/>
                <a:sym typeface="Arial"/>
              </a:rPr>
              <a:t>import tensorflow as tf</a:t>
            </a:r>
            <a:endParaRPr sz="1800">
              <a:solidFill>
                <a:srgbClr val="000000"/>
              </a:solidFill>
              <a:latin typeface="Arial"/>
              <a:ea typeface="Arial"/>
              <a:cs typeface="Arial"/>
              <a:sym typeface="Arial"/>
            </a:endParaRPr>
          </a:p>
          <a:p>
            <a:pPr indent="0" lvl="0" marL="0" rtl="0" algn="l">
              <a:lnSpc>
                <a:spcPct val="95000"/>
              </a:lnSpc>
              <a:spcBef>
                <a:spcPts val="0"/>
              </a:spcBef>
              <a:spcAft>
                <a:spcPts val="0"/>
              </a:spcAft>
              <a:buSzPts val="770"/>
              <a:buNone/>
            </a:pPr>
            <a:r>
              <a:rPr lang="en" sz="1800">
                <a:solidFill>
                  <a:srgbClr val="000000"/>
                </a:solidFill>
                <a:latin typeface="Arial"/>
                <a:ea typeface="Arial"/>
                <a:cs typeface="Arial"/>
                <a:sym typeface="Arial"/>
              </a:rPr>
              <a:t>print(tf._version_)</a:t>
            </a:r>
            <a:endParaRPr sz="1800">
              <a:solidFill>
                <a:srgbClr val="000000"/>
              </a:solidFill>
              <a:latin typeface="Arial"/>
              <a:ea typeface="Arial"/>
              <a:cs typeface="Arial"/>
              <a:sym typeface="Arial"/>
            </a:endParaRPr>
          </a:p>
          <a:p>
            <a:pPr indent="0" lvl="0" marL="0" rtl="0" algn="l">
              <a:lnSpc>
                <a:spcPct val="95000"/>
              </a:lnSpc>
              <a:spcBef>
                <a:spcPts val="0"/>
              </a:spcBef>
              <a:spcAft>
                <a:spcPts val="0"/>
              </a:spcAft>
              <a:buSzPts val="770"/>
              <a:buNone/>
            </a:pPr>
            <a:r>
              <a:rPr lang="en" sz="1800">
                <a:solidFill>
                  <a:srgbClr val="000000"/>
                </a:solidFill>
                <a:latin typeface="Arial"/>
                <a:ea typeface="Arial"/>
                <a:cs typeface="Arial"/>
                <a:sym typeface="Arial"/>
              </a:rPr>
              <a:t>print(tf.keras._version_)</a:t>
            </a:r>
            <a:endParaRPr sz="1800">
              <a:solidFill>
                <a:srgbClr val="000000"/>
              </a:solidFill>
              <a:latin typeface="Arial"/>
              <a:ea typeface="Arial"/>
              <a:cs typeface="Arial"/>
              <a:sym typeface="Arial"/>
            </a:endParaRPr>
          </a:p>
          <a:p>
            <a:pPr indent="0" lvl="0" marL="0" rtl="0" algn="l">
              <a:lnSpc>
                <a:spcPct val="95000"/>
              </a:lnSpc>
              <a:spcBef>
                <a:spcPts val="0"/>
              </a:spcBef>
              <a:spcAft>
                <a:spcPts val="0"/>
              </a:spcAft>
              <a:buSzPts val="770"/>
              <a:buNone/>
            </a:pPr>
            <a:r>
              <a:t/>
            </a:r>
            <a:endParaRPr sz="1800">
              <a:solidFill>
                <a:srgbClr val="000000"/>
              </a:solidFill>
              <a:latin typeface="Arial"/>
              <a:ea typeface="Arial"/>
              <a:cs typeface="Arial"/>
              <a:sym typeface="Arial"/>
            </a:endParaRPr>
          </a:p>
          <a:p>
            <a:pPr indent="0" lvl="0" marL="0" rtl="0" algn="l">
              <a:lnSpc>
                <a:spcPct val="95000"/>
              </a:lnSpc>
              <a:spcBef>
                <a:spcPts val="0"/>
              </a:spcBef>
              <a:spcAft>
                <a:spcPts val="0"/>
              </a:spcAft>
              <a:buSzPts val="770"/>
              <a:buNone/>
            </a:pPr>
            <a:r>
              <a:rPr lang="en" sz="1800">
                <a:solidFill>
                  <a:srgbClr val="000000"/>
                </a:solidFill>
                <a:latin typeface="Arial"/>
                <a:ea typeface="Arial"/>
                <a:cs typeface="Arial"/>
                <a:sym typeface="Arial"/>
              </a:rPr>
              <a:t>import numpy as np</a:t>
            </a:r>
            <a:endParaRPr sz="1800">
              <a:solidFill>
                <a:srgbClr val="000000"/>
              </a:solidFill>
              <a:latin typeface="Arial"/>
              <a:ea typeface="Arial"/>
              <a:cs typeface="Arial"/>
              <a:sym typeface="Arial"/>
            </a:endParaRPr>
          </a:p>
          <a:p>
            <a:pPr indent="0" lvl="0" marL="0" rtl="0" algn="l">
              <a:lnSpc>
                <a:spcPct val="95000"/>
              </a:lnSpc>
              <a:spcBef>
                <a:spcPts val="0"/>
              </a:spcBef>
              <a:spcAft>
                <a:spcPts val="0"/>
              </a:spcAft>
              <a:buSzPts val="770"/>
              <a:buNone/>
            </a:pPr>
            <a:r>
              <a:rPr lang="en" sz="1800">
                <a:solidFill>
                  <a:srgbClr val="000000"/>
                </a:solidFill>
                <a:latin typeface="Arial"/>
                <a:ea typeface="Arial"/>
                <a:cs typeface="Arial"/>
                <a:sym typeface="Arial"/>
              </a:rPr>
              <a:t>import pandas as pd</a:t>
            </a:r>
            <a:endParaRPr sz="1800">
              <a:solidFill>
                <a:srgbClr val="000000"/>
              </a:solidFill>
              <a:latin typeface="Arial"/>
              <a:ea typeface="Arial"/>
              <a:cs typeface="Arial"/>
              <a:sym typeface="Arial"/>
            </a:endParaRPr>
          </a:p>
          <a:p>
            <a:pPr indent="0" lvl="0" marL="0" rtl="0" algn="l">
              <a:lnSpc>
                <a:spcPct val="95000"/>
              </a:lnSpc>
              <a:spcBef>
                <a:spcPts val="0"/>
              </a:spcBef>
              <a:spcAft>
                <a:spcPts val="0"/>
              </a:spcAft>
              <a:buSzPts val="770"/>
              <a:buNone/>
            </a:pPr>
            <a:r>
              <a:rPr lang="en" sz="1800">
                <a:solidFill>
                  <a:srgbClr val="000000"/>
                </a:solidFill>
                <a:latin typeface="Arial"/>
                <a:ea typeface="Arial"/>
                <a:cs typeface="Arial"/>
                <a:sym typeface="Arial"/>
              </a:rPr>
              <a:t>import matplotlib.pyplot as plt</a:t>
            </a:r>
            <a:endParaRPr sz="1800">
              <a:solidFill>
                <a:srgbClr val="000000"/>
              </a:solidFill>
              <a:latin typeface="Arial"/>
              <a:ea typeface="Arial"/>
              <a:cs typeface="Arial"/>
              <a:sym typeface="Arial"/>
            </a:endParaRPr>
          </a:p>
          <a:p>
            <a:pPr indent="0" lvl="0" marL="0" rtl="0" algn="l">
              <a:lnSpc>
                <a:spcPct val="95000"/>
              </a:lnSpc>
              <a:spcBef>
                <a:spcPts val="0"/>
              </a:spcBef>
              <a:spcAft>
                <a:spcPts val="0"/>
              </a:spcAft>
              <a:buSzPts val="770"/>
              <a:buNone/>
            </a:pPr>
            <a:r>
              <a:t/>
            </a:r>
            <a:endParaRPr sz="1800">
              <a:solidFill>
                <a:srgbClr val="000000"/>
              </a:solidFill>
              <a:latin typeface="Arial"/>
              <a:ea typeface="Arial"/>
              <a:cs typeface="Arial"/>
              <a:sym typeface="Arial"/>
            </a:endParaRPr>
          </a:p>
          <a:p>
            <a:pPr indent="0" lvl="0" marL="0" rtl="0" algn="l">
              <a:lnSpc>
                <a:spcPct val="95000"/>
              </a:lnSpc>
              <a:spcBef>
                <a:spcPts val="0"/>
              </a:spcBef>
              <a:spcAft>
                <a:spcPts val="0"/>
              </a:spcAft>
              <a:buSzPts val="770"/>
              <a:buNone/>
            </a:pPr>
            <a:r>
              <a:rPr lang="en" sz="1800">
                <a:solidFill>
                  <a:srgbClr val="000000"/>
                </a:solidFill>
                <a:latin typeface="Arial"/>
                <a:ea typeface="Arial"/>
                <a:cs typeface="Arial"/>
                <a:sym typeface="Arial"/>
              </a:rPr>
              <a:t>diabetes = pd.read_csv("/content/diabetes.csv")</a:t>
            </a:r>
            <a:endParaRPr sz="1800">
              <a:solidFill>
                <a:srgbClr val="000000"/>
              </a:solidFill>
              <a:latin typeface="Arial"/>
              <a:ea typeface="Arial"/>
              <a:cs typeface="Arial"/>
              <a:sym typeface="Arial"/>
            </a:endParaRPr>
          </a:p>
          <a:p>
            <a:pPr indent="0" lvl="0" marL="0" rtl="0" algn="l">
              <a:lnSpc>
                <a:spcPct val="95000"/>
              </a:lnSpc>
              <a:spcBef>
                <a:spcPts val="0"/>
              </a:spcBef>
              <a:spcAft>
                <a:spcPts val="0"/>
              </a:spcAft>
              <a:buSzPts val="770"/>
              <a:buNone/>
            </a:pPr>
            <a:r>
              <a:t/>
            </a:r>
            <a:endParaRPr sz="1800">
              <a:solidFill>
                <a:srgbClr val="000000"/>
              </a:solidFill>
              <a:latin typeface="Arial"/>
              <a:ea typeface="Arial"/>
              <a:cs typeface="Arial"/>
              <a:sym typeface="Arial"/>
            </a:endParaRPr>
          </a:p>
          <a:p>
            <a:pPr indent="0" lvl="0" marL="0" rtl="0" algn="l">
              <a:lnSpc>
                <a:spcPct val="95000"/>
              </a:lnSpc>
              <a:spcBef>
                <a:spcPts val="0"/>
              </a:spcBef>
              <a:spcAft>
                <a:spcPts val="0"/>
              </a:spcAft>
              <a:buSzPts val="770"/>
              <a:buNone/>
            </a:pPr>
            <a:r>
              <a:rPr lang="en" sz="1800">
                <a:solidFill>
                  <a:srgbClr val="000000"/>
                </a:solidFill>
                <a:latin typeface="Arial"/>
                <a:ea typeface="Arial"/>
                <a:cs typeface="Arial"/>
                <a:sym typeface="Arial"/>
              </a:rPr>
              <a:t>diabetes.head()</a:t>
            </a:r>
            <a:endParaRPr sz="1800">
              <a:solidFill>
                <a:srgbClr val="000000"/>
              </a:solidFill>
              <a:latin typeface="Arial"/>
              <a:ea typeface="Arial"/>
              <a:cs typeface="Arial"/>
              <a:sym typeface="Arial"/>
            </a:endParaRPr>
          </a:p>
          <a:p>
            <a:pPr indent="0" lvl="0" marL="0" rtl="0" algn="l">
              <a:lnSpc>
                <a:spcPct val="95000"/>
              </a:lnSpc>
              <a:spcBef>
                <a:spcPts val="0"/>
              </a:spcBef>
              <a:spcAft>
                <a:spcPts val="0"/>
              </a:spcAft>
              <a:buSzPts val="770"/>
              <a:buNone/>
            </a:pPr>
            <a:r>
              <a:t/>
            </a:r>
            <a:endParaRPr sz="1800">
              <a:solidFill>
                <a:srgbClr val="000000"/>
              </a:solidFill>
              <a:latin typeface="Arial"/>
              <a:ea typeface="Arial"/>
              <a:cs typeface="Arial"/>
              <a:sym typeface="Arial"/>
            </a:endParaRPr>
          </a:p>
          <a:p>
            <a:pPr indent="0" lvl="0" marL="0" rtl="0" algn="l">
              <a:lnSpc>
                <a:spcPct val="95000"/>
              </a:lnSpc>
              <a:spcBef>
                <a:spcPts val="0"/>
              </a:spcBef>
              <a:spcAft>
                <a:spcPts val="0"/>
              </a:spcAft>
              <a:buSzPts val="770"/>
              <a:buNone/>
            </a:pPr>
            <a:r>
              <a:t/>
            </a:r>
            <a:endParaRPr sz="1800">
              <a:solidFill>
                <a:srgbClr val="000000"/>
              </a:solidFill>
              <a:latin typeface="Arial"/>
              <a:ea typeface="Arial"/>
              <a:cs typeface="Arial"/>
              <a:sym typeface="Arial"/>
            </a:endParaRPr>
          </a:p>
          <a:p>
            <a:pPr indent="0" lvl="0" marL="0" rtl="0" algn="l">
              <a:lnSpc>
                <a:spcPct val="95000"/>
              </a:lnSpc>
              <a:spcBef>
                <a:spcPts val="0"/>
              </a:spcBef>
              <a:spcAft>
                <a:spcPts val="1200"/>
              </a:spcAft>
              <a:buSzPts val="770"/>
              <a:buNone/>
            </a:pPr>
            <a:r>
              <a:t/>
            </a:r>
            <a:endParaRPr sz="1800">
              <a:latin typeface="Arial"/>
              <a:ea typeface="Arial"/>
              <a:cs typeface="Arial"/>
              <a:sym typeface="Arial"/>
            </a:endParaRPr>
          </a:p>
        </p:txBody>
      </p:sp>
      <p:sp>
        <p:nvSpPr>
          <p:cNvPr id="203" name="Google Shape;203;p26"/>
          <p:cNvSpPr txBox="1"/>
          <p:nvPr>
            <p:ph idx="2" type="body"/>
          </p:nvPr>
        </p:nvSpPr>
        <p:spPr>
          <a:xfrm>
            <a:off x="4748125" y="424600"/>
            <a:ext cx="3686100" cy="442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000000"/>
                </a:solidFill>
                <a:latin typeface="Arial"/>
                <a:ea typeface="Arial"/>
                <a:cs typeface="Arial"/>
                <a:sym typeface="Arial"/>
              </a:rPr>
              <a:t>Imports the TensorFlow library, a popular open-source machine learning framework developed by the Google Brain team.                                                             Prints the version of the installed TensorFlow library.</a:t>
            </a:r>
            <a:endParaRPr sz="1600">
              <a:solidFill>
                <a:srgbClr val="000000"/>
              </a:solidFill>
              <a:latin typeface="Arial"/>
              <a:ea typeface="Arial"/>
              <a:cs typeface="Arial"/>
              <a:sym typeface="Arial"/>
            </a:endParaRPr>
          </a:p>
          <a:p>
            <a:pPr indent="0" lvl="0" marL="0" rtl="0" algn="l">
              <a:spcBef>
                <a:spcPts val="0"/>
              </a:spcBef>
              <a:spcAft>
                <a:spcPts val="0"/>
              </a:spcAft>
              <a:buNone/>
            </a:pPr>
            <a:r>
              <a:rPr lang="en" sz="1600">
                <a:solidFill>
                  <a:srgbClr val="000000"/>
                </a:solidFill>
                <a:latin typeface="Arial"/>
                <a:ea typeface="Arial"/>
                <a:cs typeface="Arial"/>
                <a:sym typeface="Arial"/>
              </a:rPr>
              <a:t>Prints the version of the Keras API that is integrated with TensorFlow.</a:t>
            </a:r>
            <a:endParaRPr sz="1600">
              <a:solidFill>
                <a:srgbClr val="000000"/>
              </a:solidFill>
              <a:latin typeface="Arial"/>
              <a:ea typeface="Arial"/>
              <a:cs typeface="Arial"/>
              <a:sym typeface="Arial"/>
            </a:endParaRPr>
          </a:p>
          <a:p>
            <a:pPr indent="0" lvl="0" marL="0" rtl="0" algn="l">
              <a:spcBef>
                <a:spcPts val="0"/>
              </a:spcBef>
              <a:spcAft>
                <a:spcPts val="0"/>
              </a:spcAft>
              <a:buNone/>
            </a:pPr>
            <a:r>
              <a:t/>
            </a:r>
            <a:endParaRPr sz="1600">
              <a:solidFill>
                <a:srgbClr val="000000"/>
              </a:solidFill>
              <a:latin typeface="Arial"/>
              <a:ea typeface="Arial"/>
              <a:cs typeface="Arial"/>
              <a:sym typeface="Arial"/>
            </a:endParaRPr>
          </a:p>
          <a:p>
            <a:pPr indent="0" lvl="0" marL="0" rtl="0" algn="l">
              <a:spcBef>
                <a:spcPts val="0"/>
              </a:spcBef>
              <a:spcAft>
                <a:spcPts val="0"/>
              </a:spcAft>
              <a:buNone/>
            </a:pPr>
            <a:r>
              <a:rPr lang="en" sz="1600">
                <a:solidFill>
                  <a:srgbClr val="000000"/>
                </a:solidFill>
                <a:latin typeface="Arial"/>
                <a:ea typeface="Arial"/>
                <a:cs typeface="Arial"/>
                <a:sym typeface="Arial"/>
              </a:rPr>
              <a:t>Reads a CSV file named "diabetes.csv" into a Pandas DataFrame named </a:t>
            </a:r>
            <a:r>
              <a:rPr lang="en" sz="1450">
                <a:solidFill>
                  <a:srgbClr val="000000"/>
                </a:solidFill>
                <a:latin typeface="Arial"/>
                <a:ea typeface="Arial"/>
                <a:cs typeface="Arial"/>
                <a:sym typeface="Arial"/>
              </a:rPr>
              <a:t>diabetes</a:t>
            </a:r>
            <a:r>
              <a:rPr lang="en" sz="1600">
                <a:solidFill>
                  <a:srgbClr val="000000"/>
                </a:solidFill>
                <a:latin typeface="Arial"/>
                <a:ea typeface="Arial"/>
                <a:cs typeface="Arial"/>
                <a:sym typeface="Arial"/>
              </a:rPr>
              <a:t>.</a:t>
            </a:r>
            <a:endParaRPr sz="1600">
              <a:solidFill>
                <a:srgbClr val="000000"/>
              </a:solidFill>
              <a:latin typeface="Arial"/>
              <a:ea typeface="Arial"/>
              <a:cs typeface="Arial"/>
              <a:sym typeface="Arial"/>
            </a:endParaRPr>
          </a:p>
          <a:p>
            <a:pPr indent="0" lvl="0" marL="0" rtl="0" algn="l">
              <a:spcBef>
                <a:spcPts val="0"/>
              </a:spcBef>
              <a:spcAft>
                <a:spcPts val="0"/>
              </a:spcAft>
              <a:buNone/>
            </a:pPr>
            <a:r>
              <a:t/>
            </a:r>
            <a:endParaRPr sz="1450">
              <a:solidFill>
                <a:srgbClr val="000000"/>
              </a:solidFill>
              <a:latin typeface="Arial"/>
              <a:ea typeface="Arial"/>
              <a:cs typeface="Arial"/>
              <a:sym typeface="Arial"/>
            </a:endParaRPr>
          </a:p>
          <a:p>
            <a:pPr indent="0" lvl="0" marL="0" rtl="0" algn="l">
              <a:spcBef>
                <a:spcPts val="0"/>
              </a:spcBef>
              <a:spcAft>
                <a:spcPts val="0"/>
              </a:spcAft>
              <a:buNone/>
            </a:pPr>
            <a:r>
              <a:rPr lang="en" sz="1600">
                <a:solidFill>
                  <a:srgbClr val="000000"/>
                </a:solidFill>
                <a:latin typeface="Arial"/>
                <a:ea typeface="Arial"/>
                <a:cs typeface="Arial"/>
                <a:sym typeface="Arial"/>
              </a:rPr>
              <a:t>Displays the first few rows of the DataFrame, providing a quick overview of the dataset's structure.</a:t>
            </a:r>
            <a:endParaRPr sz="1600">
              <a:solidFill>
                <a:srgbClr val="000000"/>
              </a:solidFill>
              <a:latin typeface="Arial"/>
              <a:ea typeface="Arial"/>
              <a:cs typeface="Arial"/>
              <a:sym typeface="Arial"/>
            </a:endParaRPr>
          </a:p>
          <a:p>
            <a:pPr indent="0" lvl="0" marL="0" rtl="0" algn="l">
              <a:spcBef>
                <a:spcPts val="0"/>
              </a:spcBef>
              <a:spcAft>
                <a:spcPts val="0"/>
              </a:spcAft>
              <a:buNone/>
            </a:pPr>
            <a:r>
              <a:t/>
            </a:r>
            <a:endParaRPr sz="1600">
              <a:solidFill>
                <a:srgbClr val="000000"/>
              </a:solidFill>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27"/>
          <p:cNvSpPr txBox="1"/>
          <p:nvPr>
            <p:ph idx="1" type="body"/>
          </p:nvPr>
        </p:nvSpPr>
        <p:spPr>
          <a:xfrm>
            <a:off x="507775" y="358950"/>
            <a:ext cx="3997500" cy="43776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Clr>
                <a:srgbClr val="000000"/>
              </a:buClr>
              <a:buSzPts val="770"/>
              <a:buFont typeface="Arial"/>
              <a:buNone/>
            </a:pPr>
            <a:r>
              <a:rPr lang="en" sz="1600">
                <a:solidFill>
                  <a:srgbClr val="000000"/>
                </a:solidFill>
                <a:latin typeface="Arial"/>
                <a:ea typeface="Arial"/>
                <a:cs typeface="Arial"/>
                <a:sym typeface="Arial"/>
              </a:rPr>
              <a:t>"""Handling Missing Values"""</a:t>
            </a:r>
            <a:endParaRPr sz="1600">
              <a:solidFill>
                <a:srgbClr val="000000"/>
              </a:solidFill>
              <a:latin typeface="Arial"/>
              <a:ea typeface="Arial"/>
              <a:cs typeface="Arial"/>
              <a:sym typeface="Arial"/>
            </a:endParaRPr>
          </a:p>
          <a:p>
            <a:pPr indent="0" lvl="0" marL="0" rtl="0" algn="l">
              <a:lnSpc>
                <a:spcPct val="95000"/>
              </a:lnSpc>
              <a:spcBef>
                <a:spcPts val="0"/>
              </a:spcBef>
              <a:spcAft>
                <a:spcPts val="0"/>
              </a:spcAft>
              <a:buClr>
                <a:srgbClr val="000000"/>
              </a:buClr>
              <a:buSzPts val="770"/>
              <a:buFont typeface="Arial"/>
              <a:buNone/>
            </a:pPr>
            <a:r>
              <a:t/>
            </a:r>
            <a:endParaRPr sz="1600">
              <a:solidFill>
                <a:srgbClr val="000000"/>
              </a:solidFill>
              <a:latin typeface="Arial"/>
              <a:ea typeface="Arial"/>
              <a:cs typeface="Arial"/>
              <a:sym typeface="Arial"/>
            </a:endParaRPr>
          </a:p>
          <a:p>
            <a:pPr indent="0" lvl="0" marL="0" rtl="0" algn="l">
              <a:lnSpc>
                <a:spcPct val="95000"/>
              </a:lnSpc>
              <a:spcBef>
                <a:spcPts val="0"/>
              </a:spcBef>
              <a:spcAft>
                <a:spcPts val="0"/>
              </a:spcAft>
              <a:buClr>
                <a:srgbClr val="000000"/>
              </a:buClr>
              <a:buSzPts val="770"/>
              <a:buFont typeface="Arial"/>
              <a:buNone/>
            </a:pPr>
            <a:r>
              <a:rPr lang="en" sz="1600">
                <a:solidFill>
                  <a:srgbClr val="000000"/>
                </a:solidFill>
                <a:latin typeface="Arial"/>
                <a:ea typeface="Arial"/>
                <a:cs typeface="Arial"/>
                <a:sym typeface="Arial"/>
              </a:rPr>
              <a:t>diabetes.info()</a:t>
            </a:r>
            <a:endParaRPr sz="1600">
              <a:solidFill>
                <a:srgbClr val="000000"/>
              </a:solidFill>
              <a:latin typeface="Arial"/>
              <a:ea typeface="Arial"/>
              <a:cs typeface="Arial"/>
              <a:sym typeface="Arial"/>
            </a:endParaRPr>
          </a:p>
          <a:p>
            <a:pPr indent="0" lvl="0" marL="0" rtl="0" algn="l">
              <a:lnSpc>
                <a:spcPct val="95000"/>
              </a:lnSpc>
              <a:spcBef>
                <a:spcPts val="0"/>
              </a:spcBef>
              <a:spcAft>
                <a:spcPts val="0"/>
              </a:spcAft>
              <a:buClr>
                <a:srgbClr val="000000"/>
              </a:buClr>
              <a:buSzPts val="770"/>
              <a:buFont typeface="Arial"/>
              <a:buNone/>
            </a:pPr>
            <a:r>
              <a:t/>
            </a:r>
            <a:endParaRPr sz="1600">
              <a:solidFill>
                <a:srgbClr val="000000"/>
              </a:solidFill>
              <a:latin typeface="Arial"/>
              <a:ea typeface="Arial"/>
              <a:cs typeface="Arial"/>
              <a:sym typeface="Arial"/>
            </a:endParaRPr>
          </a:p>
          <a:p>
            <a:pPr indent="0" lvl="0" marL="0" rtl="0" algn="l">
              <a:lnSpc>
                <a:spcPct val="95000"/>
              </a:lnSpc>
              <a:spcBef>
                <a:spcPts val="0"/>
              </a:spcBef>
              <a:spcAft>
                <a:spcPts val="0"/>
              </a:spcAft>
              <a:buClr>
                <a:srgbClr val="000000"/>
              </a:buClr>
              <a:buSzPts val="770"/>
              <a:buFont typeface="Arial"/>
              <a:buNone/>
            </a:pPr>
            <a:r>
              <a:rPr lang="en" sz="1600">
                <a:solidFill>
                  <a:srgbClr val="000000"/>
                </a:solidFill>
                <a:latin typeface="Arial"/>
                <a:ea typeface="Arial"/>
                <a:cs typeface="Arial"/>
                <a:sym typeface="Arial"/>
              </a:rPr>
              <a:t>diabetes = diabetes.replace("?", np.NaN, )</a:t>
            </a:r>
            <a:endParaRPr sz="1600">
              <a:solidFill>
                <a:srgbClr val="000000"/>
              </a:solidFill>
              <a:latin typeface="Arial"/>
              <a:ea typeface="Arial"/>
              <a:cs typeface="Arial"/>
              <a:sym typeface="Arial"/>
            </a:endParaRPr>
          </a:p>
          <a:p>
            <a:pPr indent="0" lvl="0" marL="0" rtl="0" algn="l">
              <a:lnSpc>
                <a:spcPct val="95000"/>
              </a:lnSpc>
              <a:spcBef>
                <a:spcPts val="0"/>
              </a:spcBef>
              <a:spcAft>
                <a:spcPts val="0"/>
              </a:spcAft>
              <a:buClr>
                <a:srgbClr val="000000"/>
              </a:buClr>
              <a:buSzPts val="770"/>
              <a:buFont typeface="Arial"/>
              <a:buNone/>
            </a:pPr>
            <a:r>
              <a:t/>
            </a:r>
            <a:endParaRPr sz="1600">
              <a:solidFill>
                <a:srgbClr val="000000"/>
              </a:solidFill>
              <a:latin typeface="Arial"/>
              <a:ea typeface="Arial"/>
              <a:cs typeface="Arial"/>
              <a:sym typeface="Arial"/>
            </a:endParaRPr>
          </a:p>
          <a:p>
            <a:pPr indent="0" lvl="0" marL="0" rtl="0" algn="l">
              <a:lnSpc>
                <a:spcPct val="95000"/>
              </a:lnSpc>
              <a:spcBef>
                <a:spcPts val="0"/>
              </a:spcBef>
              <a:spcAft>
                <a:spcPts val="0"/>
              </a:spcAft>
              <a:buClr>
                <a:srgbClr val="000000"/>
              </a:buClr>
              <a:buSzPts val="770"/>
              <a:buFont typeface="Arial"/>
              <a:buNone/>
            </a:pPr>
            <a:r>
              <a:rPr lang="en" sz="1600">
                <a:solidFill>
                  <a:srgbClr val="000000"/>
                </a:solidFill>
                <a:latin typeface="Arial"/>
                <a:ea typeface="Arial"/>
                <a:cs typeface="Arial"/>
                <a:sym typeface="Arial"/>
              </a:rPr>
              <a:t>diabetes.isnull().sum()</a:t>
            </a:r>
            <a:endParaRPr sz="1600">
              <a:solidFill>
                <a:srgbClr val="000000"/>
              </a:solidFill>
              <a:latin typeface="Arial"/>
              <a:ea typeface="Arial"/>
              <a:cs typeface="Arial"/>
              <a:sym typeface="Arial"/>
            </a:endParaRPr>
          </a:p>
          <a:p>
            <a:pPr indent="0" lvl="0" marL="0" rtl="0" algn="l">
              <a:lnSpc>
                <a:spcPct val="95000"/>
              </a:lnSpc>
              <a:spcBef>
                <a:spcPts val="0"/>
              </a:spcBef>
              <a:spcAft>
                <a:spcPts val="0"/>
              </a:spcAft>
              <a:buClr>
                <a:srgbClr val="000000"/>
              </a:buClr>
              <a:buSzPts val="770"/>
              <a:buFont typeface="Arial"/>
              <a:buNone/>
            </a:pPr>
            <a:r>
              <a:t/>
            </a:r>
            <a:endParaRPr sz="1600">
              <a:solidFill>
                <a:srgbClr val="000000"/>
              </a:solidFill>
              <a:latin typeface="Arial"/>
              <a:ea typeface="Arial"/>
              <a:cs typeface="Arial"/>
              <a:sym typeface="Arial"/>
            </a:endParaRPr>
          </a:p>
          <a:p>
            <a:pPr indent="0" lvl="0" marL="0" rtl="0" algn="l">
              <a:lnSpc>
                <a:spcPct val="95000"/>
              </a:lnSpc>
              <a:spcBef>
                <a:spcPts val="0"/>
              </a:spcBef>
              <a:spcAft>
                <a:spcPts val="0"/>
              </a:spcAft>
              <a:buClr>
                <a:srgbClr val="000000"/>
              </a:buClr>
              <a:buSzPts val="770"/>
              <a:buFont typeface="Arial"/>
              <a:buNone/>
            </a:pPr>
            <a:r>
              <a:rPr lang="en" sz="1600">
                <a:solidFill>
                  <a:srgbClr val="000000"/>
                </a:solidFill>
                <a:latin typeface="Arial"/>
                <a:ea typeface="Arial"/>
                <a:cs typeface="Arial"/>
                <a:sym typeface="Arial"/>
              </a:rPr>
              <a:t>diabetes["race"]</a:t>
            </a:r>
            <a:endParaRPr sz="1600">
              <a:solidFill>
                <a:srgbClr val="000000"/>
              </a:solidFill>
              <a:latin typeface="Arial"/>
              <a:ea typeface="Arial"/>
              <a:cs typeface="Arial"/>
              <a:sym typeface="Arial"/>
            </a:endParaRPr>
          </a:p>
          <a:p>
            <a:pPr indent="0" lvl="0" marL="0" rtl="0" algn="l">
              <a:lnSpc>
                <a:spcPct val="95000"/>
              </a:lnSpc>
              <a:spcBef>
                <a:spcPts val="0"/>
              </a:spcBef>
              <a:spcAft>
                <a:spcPts val="0"/>
              </a:spcAft>
              <a:buClr>
                <a:srgbClr val="000000"/>
              </a:buClr>
              <a:buSzPts val="770"/>
              <a:buFont typeface="Arial"/>
              <a:buNone/>
            </a:pPr>
            <a:r>
              <a:t/>
            </a:r>
            <a:endParaRPr sz="1600">
              <a:solidFill>
                <a:srgbClr val="000000"/>
              </a:solidFill>
              <a:latin typeface="Arial"/>
              <a:ea typeface="Arial"/>
              <a:cs typeface="Arial"/>
              <a:sym typeface="Arial"/>
            </a:endParaRPr>
          </a:p>
          <a:p>
            <a:pPr indent="0" lvl="0" marL="0" rtl="0" algn="l">
              <a:lnSpc>
                <a:spcPct val="95000"/>
              </a:lnSpc>
              <a:spcBef>
                <a:spcPts val="0"/>
              </a:spcBef>
              <a:spcAft>
                <a:spcPts val="0"/>
              </a:spcAft>
              <a:buClr>
                <a:srgbClr val="000000"/>
              </a:buClr>
              <a:buSzPts val="770"/>
              <a:buFont typeface="Arial"/>
              <a:buNone/>
            </a:pPr>
            <a:r>
              <a:rPr lang="en" sz="1600">
                <a:solidFill>
                  <a:srgbClr val="000000"/>
                </a:solidFill>
                <a:latin typeface="Arial"/>
                <a:ea typeface="Arial"/>
                <a:cs typeface="Arial"/>
                <a:sym typeface="Arial"/>
              </a:rPr>
              <a:t>#Replacing missing race with previous value – Forward fill</a:t>
            </a:r>
            <a:endParaRPr sz="1600">
              <a:solidFill>
                <a:srgbClr val="000000"/>
              </a:solidFill>
              <a:latin typeface="Arial"/>
              <a:ea typeface="Arial"/>
              <a:cs typeface="Arial"/>
              <a:sym typeface="Arial"/>
            </a:endParaRPr>
          </a:p>
          <a:p>
            <a:pPr indent="0" lvl="0" marL="0" rtl="0" algn="l">
              <a:lnSpc>
                <a:spcPct val="95000"/>
              </a:lnSpc>
              <a:spcBef>
                <a:spcPts val="0"/>
              </a:spcBef>
              <a:spcAft>
                <a:spcPts val="0"/>
              </a:spcAft>
              <a:buClr>
                <a:srgbClr val="000000"/>
              </a:buClr>
              <a:buSzPts val="770"/>
              <a:buFont typeface="Arial"/>
              <a:buNone/>
            </a:pPr>
            <a:r>
              <a:t/>
            </a:r>
            <a:endParaRPr sz="1600">
              <a:solidFill>
                <a:srgbClr val="000000"/>
              </a:solidFill>
              <a:latin typeface="Arial"/>
              <a:ea typeface="Arial"/>
              <a:cs typeface="Arial"/>
              <a:sym typeface="Arial"/>
            </a:endParaRPr>
          </a:p>
          <a:p>
            <a:pPr indent="0" lvl="0" marL="0" rtl="0" algn="l">
              <a:lnSpc>
                <a:spcPct val="95000"/>
              </a:lnSpc>
              <a:spcBef>
                <a:spcPts val="0"/>
              </a:spcBef>
              <a:spcAft>
                <a:spcPts val="0"/>
              </a:spcAft>
              <a:buClr>
                <a:srgbClr val="000000"/>
              </a:buClr>
              <a:buSzPts val="770"/>
              <a:buFont typeface="Arial"/>
              <a:buNone/>
            </a:pPr>
            <a:r>
              <a:rPr lang="en" sz="1600">
                <a:solidFill>
                  <a:srgbClr val="000000"/>
                </a:solidFill>
                <a:latin typeface="Arial"/>
                <a:ea typeface="Arial"/>
                <a:cs typeface="Arial"/>
                <a:sym typeface="Arial"/>
              </a:rPr>
              <a:t>diabetes = diabetes.where(~diabetes.race.isnull(), diabetes.fillna(axis=0, method='ffill'))</a:t>
            </a:r>
            <a:endParaRPr sz="1600">
              <a:solidFill>
                <a:srgbClr val="000000"/>
              </a:solidFill>
              <a:latin typeface="Arial"/>
              <a:ea typeface="Arial"/>
              <a:cs typeface="Arial"/>
              <a:sym typeface="Arial"/>
            </a:endParaRPr>
          </a:p>
          <a:p>
            <a:pPr indent="0" lvl="0" marL="0" rtl="0" algn="l">
              <a:lnSpc>
                <a:spcPct val="95000"/>
              </a:lnSpc>
              <a:spcBef>
                <a:spcPts val="0"/>
              </a:spcBef>
              <a:spcAft>
                <a:spcPts val="0"/>
              </a:spcAft>
              <a:buClr>
                <a:srgbClr val="000000"/>
              </a:buClr>
              <a:buSzPts val="770"/>
              <a:buFont typeface="Arial"/>
              <a:buNone/>
            </a:pPr>
            <a:r>
              <a:t/>
            </a:r>
            <a:endParaRPr sz="1600">
              <a:solidFill>
                <a:srgbClr val="000000"/>
              </a:solidFill>
              <a:latin typeface="Arial"/>
              <a:ea typeface="Arial"/>
              <a:cs typeface="Arial"/>
              <a:sym typeface="Arial"/>
            </a:endParaRPr>
          </a:p>
          <a:p>
            <a:pPr indent="0" lvl="0" marL="0" rtl="0" algn="l">
              <a:lnSpc>
                <a:spcPct val="95000"/>
              </a:lnSpc>
              <a:spcBef>
                <a:spcPts val="0"/>
              </a:spcBef>
              <a:spcAft>
                <a:spcPts val="0"/>
              </a:spcAft>
              <a:buClr>
                <a:srgbClr val="000000"/>
              </a:buClr>
              <a:buSzPts val="770"/>
              <a:buFont typeface="Arial"/>
              <a:buNone/>
            </a:pPr>
            <a:r>
              <a:rPr lang="en" sz="1600">
                <a:solidFill>
                  <a:srgbClr val="000000"/>
                </a:solidFill>
                <a:latin typeface="Arial"/>
                <a:ea typeface="Arial"/>
                <a:cs typeface="Arial"/>
                <a:sym typeface="Arial"/>
              </a:rPr>
              <a:t>diabetes.head()</a:t>
            </a:r>
            <a:endParaRPr sz="1600">
              <a:solidFill>
                <a:srgbClr val="000000"/>
              </a:solidFill>
              <a:latin typeface="Arial"/>
              <a:ea typeface="Arial"/>
              <a:cs typeface="Arial"/>
              <a:sym typeface="Arial"/>
            </a:endParaRPr>
          </a:p>
          <a:p>
            <a:pPr indent="0" lvl="0" marL="0" rtl="0" algn="l">
              <a:spcBef>
                <a:spcPts val="0"/>
              </a:spcBef>
              <a:spcAft>
                <a:spcPts val="1200"/>
              </a:spcAft>
              <a:buNone/>
            </a:pPr>
            <a:r>
              <a:t/>
            </a:r>
            <a:endParaRPr sz="1600">
              <a:latin typeface="Arial"/>
              <a:ea typeface="Arial"/>
              <a:cs typeface="Arial"/>
              <a:sym typeface="Arial"/>
            </a:endParaRPr>
          </a:p>
        </p:txBody>
      </p:sp>
      <p:sp>
        <p:nvSpPr>
          <p:cNvPr id="209" name="Google Shape;209;p27"/>
          <p:cNvSpPr txBox="1"/>
          <p:nvPr>
            <p:ph idx="2" type="body"/>
          </p:nvPr>
        </p:nvSpPr>
        <p:spPr>
          <a:xfrm>
            <a:off x="4638675" y="359075"/>
            <a:ext cx="3686100" cy="437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latin typeface="Arial"/>
                <a:ea typeface="Arial"/>
                <a:cs typeface="Arial"/>
                <a:sym typeface="Arial"/>
              </a:rPr>
              <a:t>It is a preprocessing step to handle missing values in a standardized way.</a:t>
            </a:r>
            <a:endParaRPr>
              <a:solidFill>
                <a:srgbClr val="000000"/>
              </a:solidFill>
              <a:latin typeface="Arial"/>
              <a:ea typeface="Arial"/>
              <a:cs typeface="Arial"/>
              <a:sym typeface="Arial"/>
            </a:endParaRPr>
          </a:p>
          <a:p>
            <a:pPr indent="0" lvl="0" marL="0" rtl="0" algn="l">
              <a:spcBef>
                <a:spcPts val="1200"/>
              </a:spcBef>
              <a:spcAft>
                <a:spcPts val="0"/>
              </a:spcAft>
              <a:buNone/>
            </a:pPr>
            <a:r>
              <a:rPr lang="en">
                <a:solidFill>
                  <a:srgbClr val="000000"/>
                </a:solidFill>
                <a:latin typeface="Arial"/>
                <a:ea typeface="Arial"/>
                <a:cs typeface="Arial"/>
                <a:sym typeface="Arial"/>
              </a:rPr>
              <a:t>It helps to understand the extent of missing data in the dataset.</a:t>
            </a:r>
            <a:endParaRPr>
              <a:solidFill>
                <a:srgbClr val="000000"/>
              </a:solidFill>
              <a:latin typeface="Arial"/>
              <a:ea typeface="Arial"/>
              <a:cs typeface="Arial"/>
              <a:sym typeface="Arial"/>
            </a:endParaRPr>
          </a:p>
          <a:p>
            <a:pPr indent="0" lvl="0" marL="0" rtl="0" algn="l">
              <a:spcBef>
                <a:spcPts val="1200"/>
              </a:spcBef>
              <a:spcAft>
                <a:spcPts val="0"/>
              </a:spcAft>
              <a:buNone/>
            </a:pPr>
            <a:r>
              <a:rPr lang="en">
                <a:solidFill>
                  <a:srgbClr val="000000"/>
                </a:solidFill>
                <a:latin typeface="Arial"/>
                <a:ea typeface="Arial"/>
                <a:cs typeface="Arial"/>
                <a:sym typeface="Arial"/>
              </a:rPr>
              <a:t>his line displays the content of the "race" column in the DataFrame, allowing you to inspect the values present, including any missing values.</a:t>
            </a:r>
            <a:endParaRPr>
              <a:solidFill>
                <a:srgbClr val="000000"/>
              </a:solidFill>
              <a:latin typeface="Arial"/>
              <a:ea typeface="Arial"/>
              <a:cs typeface="Arial"/>
              <a:sym typeface="Arial"/>
            </a:endParaRPr>
          </a:p>
          <a:p>
            <a:pPr indent="0" lvl="0" marL="0" rtl="0" algn="l">
              <a:spcBef>
                <a:spcPts val="1200"/>
              </a:spcBef>
              <a:spcAft>
                <a:spcPts val="1200"/>
              </a:spcAft>
              <a:buNone/>
            </a:pPr>
            <a:r>
              <a:rPr lang="en">
                <a:solidFill>
                  <a:srgbClr val="000000"/>
                </a:solidFill>
                <a:latin typeface="Arial"/>
                <a:ea typeface="Arial"/>
                <a:cs typeface="Arial"/>
                <a:sym typeface="Arial"/>
              </a:rPr>
              <a:t>n summary, this code section addresses missing values in the "race" column of the "diabetes" dataset by replacing "?" with NaN, checking the number of missing values, using forward fill to replace missing values in the "race" column, and displaying the updated DataFrame. The choice of forward fill depends on the nature of the data and the specific requirements of the analysis.</a:t>
            </a:r>
            <a:endParaRPr>
              <a:solidFill>
                <a:srgbClr val="000000"/>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28"/>
          <p:cNvSpPr txBox="1"/>
          <p:nvPr>
            <p:ph idx="1" type="body"/>
          </p:nvPr>
        </p:nvSpPr>
        <p:spPr>
          <a:xfrm>
            <a:off x="507775" y="402725"/>
            <a:ext cx="3997500" cy="44430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1018"/>
              <a:buNone/>
            </a:pPr>
            <a:r>
              <a:rPr lang="en" sz="1317">
                <a:solidFill>
                  <a:srgbClr val="000000"/>
                </a:solidFill>
                <a:latin typeface="Arial"/>
                <a:ea typeface="Arial"/>
                <a:cs typeface="Arial"/>
                <a:sym typeface="Arial"/>
              </a:rPr>
              <a:t>count = (diabetes["race"] == "?").sum()</a:t>
            </a:r>
            <a:endParaRPr sz="1317">
              <a:solidFill>
                <a:srgbClr val="000000"/>
              </a:solidFill>
              <a:latin typeface="Arial"/>
              <a:ea typeface="Arial"/>
              <a:cs typeface="Arial"/>
              <a:sym typeface="Arial"/>
            </a:endParaRPr>
          </a:p>
          <a:p>
            <a:pPr indent="0" lvl="0" marL="0" rtl="0" algn="l">
              <a:lnSpc>
                <a:spcPct val="95000"/>
              </a:lnSpc>
              <a:spcBef>
                <a:spcPts val="0"/>
              </a:spcBef>
              <a:spcAft>
                <a:spcPts val="0"/>
              </a:spcAft>
              <a:buSzPts val="1018"/>
              <a:buNone/>
            </a:pPr>
            <a:r>
              <a:rPr lang="en" sz="1317">
                <a:solidFill>
                  <a:srgbClr val="000000"/>
                </a:solidFill>
                <a:latin typeface="Arial"/>
                <a:ea typeface="Arial"/>
                <a:cs typeface="Arial"/>
                <a:sym typeface="Arial"/>
              </a:rPr>
              <a:t>count</a:t>
            </a:r>
            <a:endParaRPr sz="1317">
              <a:solidFill>
                <a:srgbClr val="000000"/>
              </a:solidFill>
              <a:latin typeface="Arial"/>
              <a:ea typeface="Arial"/>
              <a:cs typeface="Arial"/>
              <a:sym typeface="Arial"/>
            </a:endParaRPr>
          </a:p>
          <a:p>
            <a:pPr indent="0" lvl="0" marL="0" rtl="0" algn="l">
              <a:lnSpc>
                <a:spcPct val="95000"/>
              </a:lnSpc>
              <a:spcBef>
                <a:spcPts val="0"/>
              </a:spcBef>
              <a:spcAft>
                <a:spcPts val="0"/>
              </a:spcAft>
              <a:buSzPts val="1018"/>
              <a:buNone/>
            </a:pPr>
            <a:r>
              <a:rPr lang="en" sz="1317">
                <a:solidFill>
                  <a:srgbClr val="000000"/>
                </a:solidFill>
                <a:latin typeface="Arial"/>
                <a:ea typeface="Arial"/>
                <a:cs typeface="Arial"/>
                <a:sym typeface="Arial"/>
              </a:rPr>
              <a:t>diabetes['weight'] = diabetes['weight'].fillna(diabetes['weight'].mode()[0])</a:t>
            </a:r>
            <a:endParaRPr sz="1317">
              <a:solidFill>
                <a:srgbClr val="000000"/>
              </a:solidFill>
              <a:latin typeface="Arial"/>
              <a:ea typeface="Arial"/>
              <a:cs typeface="Arial"/>
              <a:sym typeface="Arial"/>
            </a:endParaRPr>
          </a:p>
          <a:p>
            <a:pPr indent="0" lvl="0" marL="0" rtl="0" algn="l">
              <a:lnSpc>
                <a:spcPct val="95000"/>
              </a:lnSpc>
              <a:spcBef>
                <a:spcPts val="0"/>
              </a:spcBef>
              <a:spcAft>
                <a:spcPts val="0"/>
              </a:spcAft>
              <a:buSzPts val="1018"/>
              <a:buNone/>
            </a:pPr>
            <a:r>
              <a:t/>
            </a:r>
            <a:endParaRPr sz="1317">
              <a:solidFill>
                <a:srgbClr val="000000"/>
              </a:solidFill>
              <a:latin typeface="Arial"/>
              <a:ea typeface="Arial"/>
              <a:cs typeface="Arial"/>
              <a:sym typeface="Arial"/>
            </a:endParaRPr>
          </a:p>
          <a:p>
            <a:pPr indent="0" lvl="0" marL="0" rtl="0" algn="l">
              <a:lnSpc>
                <a:spcPct val="95000"/>
              </a:lnSpc>
              <a:spcBef>
                <a:spcPts val="0"/>
              </a:spcBef>
              <a:spcAft>
                <a:spcPts val="0"/>
              </a:spcAft>
              <a:buSzPts val="1018"/>
              <a:buNone/>
            </a:pPr>
            <a:r>
              <a:rPr lang="en" sz="1317">
                <a:solidFill>
                  <a:srgbClr val="000000"/>
                </a:solidFill>
                <a:latin typeface="Arial"/>
                <a:ea typeface="Arial"/>
                <a:cs typeface="Arial"/>
                <a:sym typeface="Arial"/>
              </a:rPr>
              <a:t>diabetes = diabetes.where(~diabetes.payer_code.isnull(), diabetes.fillna(axis=0, method='ffill'))</a:t>
            </a:r>
            <a:endParaRPr sz="1317">
              <a:solidFill>
                <a:srgbClr val="000000"/>
              </a:solidFill>
              <a:latin typeface="Arial"/>
              <a:ea typeface="Arial"/>
              <a:cs typeface="Arial"/>
              <a:sym typeface="Arial"/>
            </a:endParaRPr>
          </a:p>
          <a:p>
            <a:pPr indent="0" lvl="0" marL="0" rtl="0" algn="l">
              <a:lnSpc>
                <a:spcPct val="95000"/>
              </a:lnSpc>
              <a:spcBef>
                <a:spcPts val="0"/>
              </a:spcBef>
              <a:spcAft>
                <a:spcPts val="0"/>
              </a:spcAft>
              <a:buSzPts val="1018"/>
              <a:buNone/>
            </a:pPr>
            <a:r>
              <a:t/>
            </a:r>
            <a:endParaRPr sz="1317">
              <a:solidFill>
                <a:srgbClr val="000000"/>
              </a:solidFill>
              <a:latin typeface="Arial"/>
              <a:ea typeface="Arial"/>
              <a:cs typeface="Arial"/>
              <a:sym typeface="Arial"/>
            </a:endParaRPr>
          </a:p>
          <a:p>
            <a:pPr indent="0" lvl="0" marL="0" rtl="0" algn="l">
              <a:lnSpc>
                <a:spcPct val="95000"/>
              </a:lnSpc>
              <a:spcBef>
                <a:spcPts val="0"/>
              </a:spcBef>
              <a:spcAft>
                <a:spcPts val="0"/>
              </a:spcAft>
              <a:buSzPts val="1018"/>
              <a:buNone/>
            </a:pPr>
            <a:r>
              <a:rPr lang="en" sz="1317">
                <a:solidFill>
                  <a:srgbClr val="000000"/>
                </a:solidFill>
                <a:latin typeface="Arial"/>
                <a:ea typeface="Arial"/>
                <a:cs typeface="Arial"/>
                <a:sym typeface="Arial"/>
              </a:rPr>
              <a:t>diabetes = diabetes.where(~diabetes.medical_specialty.isnull(), diabetes.fillna(axis=0, method='ffill'))</a:t>
            </a:r>
            <a:endParaRPr sz="1317">
              <a:solidFill>
                <a:srgbClr val="000000"/>
              </a:solidFill>
              <a:latin typeface="Arial"/>
              <a:ea typeface="Arial"/>
              <a:cs typeface="Arial"/>
              <a:sym typeface="Arial"/>
            </a:endParaRPr>
          </a:p>
          <a:p>
            <a:pPr indent="0" lvl="0" marL="0" rtl="0" algn="l">
              <a:lnSpc>
                <a:spcPct val="95000"/>
              </a:lnSpc>
              <a:spcBef>
                <a:spcPts val="0"/>
              </a:spcBef>
              <a:spcAft>
                <a:spcPts val="0"/>
              </a:spcAft>
              <a:buSzPts val="1018"/>
              <a:buNone/>
            </a:pPr>
            <a:r>
              <a:rPr lang="en" sz="1317">
                <a:solidFill>
                  <a:srgbClr val="000000"/>
                </a:solidFill>
                <a:latin typeface="Arial"/>
                <a:ea typeface="Arial"/>
                <a:cs typeface="Arial"/>
                <a:sym typeface="Arial"/>
              </a:rPr>
              <a:t>diabetes = diabetes.where(~diabetes.diag_1.isnull(), diabetes.fillna(axis=0, method='ffill'))</a:t>
            </a:r>
            <a:endParaRPr sz="1317">
              <a:solidFill>
                <a:srgbClr val="000000"/>
              </a:solidFill>
              <a:latin typeface="Arial"/>
              <a:ea typeface="Arial"/>
              <a:cs typeface="Arial"/>
              <a:sym typeface="Arial"/>
            </a:endParaRPr>
          </a:p>
          <a:p>
            <a:pPr indent="0" lvl="0" marL="0" rtl="0" algn="l">
              <a:lnSpc>
                <a:spcPct val="95000"/>
              </a:lnSpc>
              <a:spcBef>
                <a:spcPts val="0"/>
              </a:spcBef>
              <a:spcAft>
                <a:spcPts val="0"/>
              </a:spcAft>
              <a:buSzPts val="1018"/>
              <a:buNone/>
            </a:pPr>
            <a:r>
              <a:rPr lang="en" sz="1317">
                <a:solidFill>
                  <a:srgbClr val="000000"/>
                </a:solidFill>
                <a:latin typeface="Arial"/>
                <a:ea typeface="Arial"/>
                <a:cs typeface="Arial"/>
                <a:sym typeface="Arial"/>
              </a:rPr>
              <a:t>diabetes = diabetes.where(~diabetes.diag_2.isnull(), diabetes.fillna(axis=0, method='ffill'))</a:t>
            </a:r>
            <a:endParaRPr sz="1317">
              <a:solidFill>
                <a:srgbClr val="000000"/>
              </a:solidFill>
              <a:latin typeface="Arial"/>
              <a:ea typeface="Arial"/>
              <a:cs typeface="Arial"/>
              <a:sym typeface="Arial"/>
            </a:endParaRPr>
          </a:p>
          <a:p>
            <a:pPr indent="0" lvl="0" marL="0" rtl="0" algn="l">
              <a:lnSpc>
                <a:spcPct val="95000"/>
              </a:lnSpc>
              <a:spcBef>
                <a:spcPts val="0"/>
              </a:spcBef>
              <a:spcAft>
                <a:spcPts val="0"/>
              </a:spcAft>
              <a:buSzPts val="1018"/>
              <a:buNone/>
            </a:pPr>
            <a:r>
              <a:rPr lang="en" sz="1317">
                <a:solidFill>
                  <a:srgbClr val="000000"/>
                </a:solidFill>
                <a:latin typeface="Arial"/>
                <a:ea typeface="Arial"/>
                <a:cs typeface="Arial"/>
                <a:sym typeface="Arial"/>
              </a:rPr>
              <a:t>diabetes = diabetes.where(~diabetes.diag_3.isnull(), diabetes.fillna(axis=0, method='ffill'))</a:t>
            </a:r>
            <a:endParaRPr sz="1317">
              <a:solidFill>
                <a:srgbClr val="000000"/>
              </a:solidFill>
              <a:latin typeface="Arial"/>
              <a:ea typeface="Arial"/>
              <a:cs typeface="Arial"/>
              <a:sym typeface="Arial"/>
            </a:endParaRPr>
          </a:p>
          <a:p>
            <a:pPr indent="0" lvl="0" marL="0" rtl="0" algn="l">
              <a:lnSpc>
                <a:spcPct val="95000"/>
              </a:lnSpc>
              <a:spcBef>
                <a:spcPts val="0"/>
              </a:spcBef>
              <a:spcAft>
                <a:spcPts val="0"/>
              </a:spcAft>
              <a:buSzPts val="1018"/>
              <a:buNone/>
            </a:pPr>
            <a:r>
              <a:t/>
            </a:r>
            <a:endParaRPr sz="1317">
              <a:solidFill>
                <a:srgbClr val="000000"/>
              </a:solidFill>
              <a:latin typeface="Arial"/>
              <a:ea typeface="Arial"/>
              <a:cs typeface="Arial"/>
              <a:sym typeface="Arial"/>
            </a:endParaRPr>
          </a:p>
          <a:p>
            <a:pPr indent="0" lvl="0" marL="0" rtl="0" algn="l">
              <a:lnSpc>
                <a:spcPct val="95000"/>
              </a:lnSpc>
              <a:spcBef>
                <a:spcPts val="0"/>
              </a:spcBef>
              <a:spcAft>
                <a:spcPts val="0"/>
              </a:spcAft>
              <a:buSzPts val="1018"/>
              <a:buNone/>
            </a:pPr>
            <a:r>
              <a:rPr lang="en" sz="1317">
                <a:solidFill>
                  <a:srgbClr val="000000"/>
                </a:solidFill>
                <a:latin typeface="Arial"/>
                <a:ea typeface="Arial"/>
                <a:cs typeface="Arial"/>
                <a:sym typeface="Arial"/>
              </a:rPr>
              <a:t>diabetes.info()</a:t>
            </a:r>
            <a:endParaRPr sz="1595">
              <a:solidFill>
                <a:srgbClr val="000000"/>
              </a:solidFill>
              <a:latin typeface="Arial"/>
              <a:ea typeface="Arial"/>
              <a:cs typeface="Arial"/>
              <a:sym typeface="Arial"/>
            </a:endParaRPr>
          </a:p>
        </p:txBody>
      </p:sp>
      <p:sp>
        <p:nvSpPr>
          <p:cNvPr id="215" name="Google Shape;215;p28"/>
          <p:cNvSpPr txBox="1"/>
          <p:nvPr>
            <p:ph idx="2" type="body"/>
          </p:nvPr>
        </p:nvSpPr>
        <p:spPr>
          <a:xfrm>
            <a:off x="4638675" y="840475"/>
            <a:ext cx="3686100" cy="3598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700">
                <a:solidFill>
                  <a:srgbClr val="000000"/>
                </a:solidFill>
                <a:latin typeface="Arial"/>
                <a:ea typeface="Arial"/>
                <a:cs typeface="Arial"/>
                <a:sym typeface="Arial"/>
              </a:rPr>
              <a:t>In summary, this code section performs the following tasks: counts missing values in the "race" column, fills missing values in the "weight" column with the mode, and uses forward fill to handle missing values in several other columns. The goal is to preprocess the data and ensure that missing values are appropriately handled before further analysis.</a:t>
            </a:r>
            <a:endParaRPr sz="1800">
              <a:solidFill>
                <a:srgbClr val="000000"/>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29"/>
          <p:cNvSpPr txBox="1"/>
          <p:nvPr>
            <p:ph idx="1" type="body"/>
          </p:nvPr>
        </p:nvSpPr>
        <p:spPr>
          <a:xfrm>
            <a:off x="507775" y="402725"/>
            <a:ext cx="4837200" cy="455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rgbClr val="000000"/>
                </a:solidFill>
                <a:latin typeface="Arial"/>
                <a:ea typeface="Arial"/>
                <a:cs typeface="Arial"/>
                <a:sym typeface="Arial"/>
              </a:rPr>
              <a:t>"""EDA"""</a:t>
            </a:r>
            <a:endParaRPr sz="1500">
              <a:solidFill>
                <a:srgbClr val="000000"/>
              </a:solidFill>
              <a:latin typeface="Arial"/>
              <a:ea typeface="Arial"/>
              <a:cs typeface="Arial"/>
              <a:sym typeface="Arial"/>
            </a:endParaRPr>
          </a:p>
          <a:p>
            <a:pPr indent="0" lvl="0" marL="0" rtl="0" algn="l">
              <a:spcBef>
                <a:spcPts val="0"/>
              </a:spcBef>
              <a:spcAft>
                <a:spcPts val="0"/>
              </a:spcAft>
              <a:buNone/>
            </a:pPr>
            <a:r>
              <a:rPr lang="en" sz="1500">
                <a:solidFill>
                  <a:srgbClr val="000000"/>
                </a:solidFill>
                <a:latin typeface="Arial"/>
                <a:ea typeface="Arial"/>
                <a:cs typeface="Arial"/>
                <a:sym typeface="Arial"/>
              </a:rPr>
              <a:t>diabetes.head()</a:t>
            </a:r>
            <a:endParaRPr sz="1500">
              <a:solidFill>
                <a:srgbClr val="000000"/>
              </a:solidFill>
              <a:latin typeface="Arial"/>
              <a:ea typeface="Arial"/>
              <a:cs typeface="Arial"/>
              <a:sym typeface="Arial"/>
            </a:endParaRPr>
          </a:p>
          <a:p>
            <a:pPr indent="0" lvl="0" marL="0" rtl="0" algn="l">
              <a:spcBef>
                <a:spcPts val="0"/>
              </a:spcBef>
              <a:spcAft>
                <a:spcPts val="0"/>
              </a:spcAft>
              <a:buNone/>
            </a:pPr>
            <a:r>
              <a:rPr lang="en" sz="1500">
                <a:solidFill>
                  <a:srgbClr val="000000"/>
                </a:solidFill>
                <a:latin typeface="Arial"/>
                <a:ea typeface="Arial"/>
                <a:cs typeface="Arial"/>
                <a:sym typeface="Arial"/>
              </a:rPr>
              <a:t>d</a:t>
            </a:r>
            <a:r>
              <a:rPr lang="en" sz="1500">
                <a:solidFill>
                  <a:srgbClr val="000000"/>
                </a:solidFill>
                <a:latin typeface="Arial"/>
                <a:ea typeface="Arial"/>
                <a:cs typeface="Arial"/>
                <a:sym typeface="Arial"/>
              </a:rPr>
              <a:t>f = diabetes.groupby(["race"]).size().sort_values(ascending = False)</a:t>
            </a:r>
            <a:endParaRPr sz="1500">
              <a:solidFill>
                <a:srgbClr val="000000"/>
              </a:solidFill>
              <a:latin typeface="Arial"/>
              <a:ea typeface="Arial"/>
              <a:cs typeface="Arial"/>
              <a:sym typeface="Arial"/>
            </a:endParaRPr>
          </a:p>
          <a:p>
            <a:pPr indent="0" lvl="0" marL="0" rtl="0" algn="l">
              <a:spcBef>
                <a:spcPts val="0"/>
              </a:spcBef>
              <a:spcAft>
                <a:spcPts val="0"/>
              </a:spcAft>
              <a:buNone/>
            </a:pPr>
            <a:r>
              <a:rPr lang="en" sz="1500">
                <a:solidFill>
                  <a:srgbClr val="000000"/>
                </a:solidFill>
                <a:latin typeface="Arial"/>
                <a:ea typeface="Arial"/>
                <a:cs typeface="Arial"/>
                <a:sym typeface="Arial"/>
              </a:rPr>
              <a:t>df</a:t>
            </a:r>
            <a:endParaRPr sz="1500">
              <a:solidFill>
                <a:srgbClr val="000000"/>
              </a:solidFill>
              <a:latin typeface="Arial"/>
              <a:ea typeface="Arial"/>
              <a:cs typeface="Arial"/>
              <a:sym typeface="Arial"/>
            </a:endParaRPr>
          </a:p>
          <a:p>
            <a:pPr indent="0" lvl="0" marL="0" rtl="0" algn="l">
              <a:spcBef>
                <a:spcPts val="0"/>
              </a:spcBef>
              <a:spcAft>
                <a:spcPts val="0"/>
              </a:spcAft>
              <a:buNone/>
            </a:pPr>
            <a:r>
              <a:rPr lang="en" sz="1500">
                <a:solidFill>
                  <a:srgbClr val="000000"/>
                </a:solidFill>
                <a:latin typeface="Arial"/>
                <a:ea typeface="Arial"/>
                <a:cs typeface="Arial"/>
                <a:sym typeface="Arial"/>
              </a:rPr>
              <a:t>Caucasian = diabetes.loc[diabetes["race"]=="Caucasian"].count()[0]</a:t>
            </a:r>
            <a:endParaRPr sz="1500">
              <a:solidFill>
                <a:srgbClr val="000000"/>
              </a:solidFill>
              <a:latin typeface="Arial"/>
              <a:ea typeface="Arial"/>
              <a:cs typeface="Arial"/>
              <a:sym typeface="Arial"/>
            </a:endParaRPr>
          </a:p>
          <a:p>
            <a:pPr indent="0" lvl="0" marL="0" rtl="0" algn="l">
              <a:spcBef>
                <a:spcPts val="0"/>
              </a:spcBef>
              <a:spcAft>
                <a:spcPts val="0"/>
              </a:spcAft>
              <a:buNone/>
            </a:pPr>
            <a:r>
              <a:rPr lang="en" sz="1500">
                <a:solidFill>
                  <a:srgbClr val="000000"/>
                </a:solidFill>
                <a:latin typeface="Arial"/>
                <a:ea typeface="Arial"/>
                <a:cs typeface="Arial"/>
                <a:sym typeface="Arial"/>
              </a:rPr>
              <a:t>Afro_American = diabetes.loc[diabetes["race"]=="AfricanAmerican"].count()[0]</a:t>
            </a:r>
            <a:endParaRPr sz="1500">
              <a:solidFill>
                <a:srgbClr val="000000"/>
              </a:solidFill>
              <a:latin typeface="Arial"/>
              <a:ea typeface="Arial"/>
              <a:cs typeface="Arial"/>
              <a:sym typeface="Arial"/>
            </a:endParaRPr>
          </a:p>
          <a:p>
            <a:pPr indent="0" lvl="0" marL="0" rtl="0" algn="l">
              <a:spcBef>
                <a:spcPts val="0"/>
              </a:spcBef>
              <a:spcAft>
                <a:spcPts val="0"/>
              </a:spcAft>
              <a:buNone/>
            </a:pPr>
            <a:r>
              <a:rPr lang="en" sz="1500">
                <a:solidFill>
                  <a:srgbClr val="000000"/>
                </a:solidFill>
                <a:latin typeface="Arial"/>
                <a:ea typeface="Arial"/>
                <a:cs typeface="Arial"/>
                <a:sym typeface="Arial"/>
              </a:rPr>
              <a:t>Hispanic = diabetes.loc[diabetes["race"]=="Hispanic"].count()[0]</a:t>
            </a:r>
            <a:endParaRPr sz="1500">
              <a:solidFill>
                <a:srgbClr val="000000"/>
              </a:solidFill>
              <a:latin typeface="Arial"/>
              <a:ea typeface="Arial"/>
              <a:cs typeface="Arial"/>
              <a:sym typeface="Arial"/>
            </a:endParaRPr>
          </a:p>
          <a:p>
            <a:pPr indent="0" lvl="0" marL="0" rtl="0" algn="l">
              <a:spcBef>
                <a:spcPts val="0"/>
              </a:spcBef>
              <a:spcAft>
                <a:spcPts val="0"/>
              </a:spcAft>
              <a:buNone/>
            </a:pPr>
            <a:r>
              <a:rPr lang="en" sz="1500">
                <a:solidFill>
                  <a:srgbClr val="000000"/>
                </a:solidFill>
                <a:latin typeface="Arial"/>
                <a:ea typeface="Arial"/>
                <a:cs typeface="Arial"/>
                <a:sym typeface="Arial"/>
              </a:rPr>
              <a:t>Other = diabetes.loc[diabetes["race"]=="Other"].count()[0]</a:t>
            </a:r>
            <a:endParaRPr sz="1500">
              <a:solidFill>
                <a:srgbClr val="000000"/>
              </a:solidFill>
              <a:latin typeface="Arial"/>
              <a:ea typeface="Arial"/>
              <a:cs typeface="Arial"/>
              <a:sym typeface="Arial"/>
            </a:endParaRPr>
          </a:p>
          <a:p>
            <a:pPr indent="0" lvl="0" marL="0" rtl="0" algn="l">
              <a:spcBef>
                <a:spcPts val="0"/>
              </a:spcBef>
              <a:spcAft>
                <a:spcPts val="0"/>
              </a:spcAft>
              <a:buNone/>
            </a:pPr>
            <a:r>
              <a:rPr lang="en" sz="1500">
                <a:solidFill>
                  <a:srgbClr val="000000"/>
                </a:solidFill>
                <a:latin typeface="Arial"/>
                <a:ea typeface="Arial"/>
                <a:cs typeface="Arial"/>
                <a:sym typeface="Arial"/>
              </a:rPr>
              <a:t>Asian = diabetes.loc[diabetes["race"]=="Asian"].count()[0]</a:t>
            </a:r>
            <a:endParaRPr sz="1500">
              <a:solidFill>
                <a:srgbClr val="000000"/>
              </a:solidFill>
              <a:latin typeface="Arial"/>
              <a:ea typeface="Arial"/>
              <a:cs typeface="Arial"/>
              <a:sym typeface="Arial"/>
            </a:endParaRPr>
          </a:p>
          <a:p>
            <a:pPr indent="0" lvl="0" marL="0" rtl="0" algn="l">
              <a:spcBef>
                <a:spcPts val="0"/>
              </a:spcBef>
              <a:spcAft>
                <a:spcPts val="0"/>
              </a:spcAft>
              <a:buNone/>
            </a:pPr>
            <a:r>
              <a:t/>
            </a:r>
            <a:endParaRPr sz="1500">
              <a:solidFill>
                <a:srgbClr val="000000"/>
              </a:solidFill>
              <a:latin typeface="Arial"/>
              <a:ea typeface="Arial"/>
              <a:cs typeface="Arial"/>
              <a:sym typeface="Arial"/>
            </a:endParaRPr>
          </a:p>
        </p:txBody>
      </p:sp>
      <p:sp>
        <p:nvSpPr>
          <p:cNvPr id="221" name="Google Shape;221;p29"/>
          <p:cNvSpPr txBox="1"/>
          <p:nvPr>
            <p:ph idx="2" type="body"/>
          </p:nvPr>
        </p:nvSpPr>
        <p:spPr>
          <a:xfrm>
            <a:off x="5344975" y="577825"/>
            <a:ext cx="2979900" cy="3860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700">
                <a:solidFill>
                  <a:srgbClr val="000000"/>
                </a:solidFill>
                <a:latin typeface="Arial"/>
                <a:ea typeface="Arial"/>
                <a:cs typeface="Arial"/>
                <a:sym typeface="Arial"/>
              </a:rPr>
              <a:t>In summary, this EDA section includes displaying the first few rows of the dataset, grouping and sorting data by race, and counting the instances for each race category. It provides an initial overview of the distribution of races in the "diabetes" dataset.</a:t>
            </a:r>
            <a:endParaRPr sz="1700">
              <a:solidFill>
                <a:srgbClr val="000000"/>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30"/>
          <p:cNvSpPr txBox="1"/>
          <p:nvPr>
            <p:ph idx="1" type="body"/>
          </p:nvPr>
        </p:nvSpPr>
        <p:spPr>
          <a:xfrm>
            <a:off x="507775" y="643475"/>
            <a:ext cx="3997500" cy="379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solidFill>
                  <a:srgbClr val="000000"/>
                </a:solidFill>
                <a:latin typeface="Arial"/>
                <a:ea typeface="Arial"/>
                <a:cs typeface="Arial"/>
                <a:sym typeface="Arial"/>
              </a:rPr>
              <a:t>plt.figure(figsize = [5,5], dpi = 100)</a:t>
            </a:r>
            <a:endParaRPr sz="1700">
              <a:solidFill>
                <a:srgbClr val="000000"/>
              </a:solidFill>
              <a:latin typeface="Arial"/>
              <a:ea typeface="Arial"/>
              <a:cs typeface="Arial"/>
              <a:sym typeface="Arial"/>
            </a:endParaRPr>
          </a:p>
          <a:p>
            <a:pPr indent="0" lvl="0" marL="0" rtl="0" algn="l">
              <a:spcBef>
                <a:spcPts val="0"/>
              </a:spcBef>
              <a:spcAft>
                <a:spcPts val="0"/>
              </a:spcAft>
              <a:buNone/>
            </a:pPr>
            <a:r>
              <a:rPr lang="en" sz="1700">
                <a:solidFill>
                  <a:srgbClr val="000000"/>
                </a:solidFill>
                <a:latin typeface="Arial"/>
                <a:ea typeface="Arial"/>
                <a:cs typeface="Arial"/>
                <a:sym typeface="Arial"/>
              </a:rPr>
              <a:t>labels = ["Caucasian", "Afro-American", "Hispanic", "Other", "Asian"]</a:t>
            </a:r>
            <a:endParaRPr sz="1700">
              <a:solidFill>
                <a:srgbClr val="000000"/>
              </a:solidFill>
              <a:latin typeface="Arial"/>
              <a:ea typeface="Arial"/>
              <a:cs typeface="Arial"/>
              <a:sym typeface="Arial"/>
            </a:endParaRPr>
          </a:p>
          <a:p>
            <a:pPr indent="0" lvl="0" marL="0" rtl="0" algn="l">
              <a:spcBef>
                <a:spcPts val="0"/>
              </a:spcBef>
              <a:spcAft>
                <a:spcPts val="0"/>
              </a:spcAft>
              <a:buNone/>
            </a:pPr>
            <a:r>
              <a:rPr lang="en" sz="1700">
                <a:solidFill>
                  <a:srgbClr val="000000"/>
                </a:solidFill>
                <a:latin typeface="Arial"/>
                <a:ea typeface="Arial"/>
                <a:cs typeface="Arial"/>
                <a:sym typeface="Arial"/>
              </a:rPr>
              <a:t>explode = [0,0.2,0.5,0.5,0.5]</a:t>
            </a:r>
            <a:endParaRPr sz="1700">
              <a:solidFill>
                <a:srgbClr val="000000"/>
              </a:solidFill>
              <a:latin typeface="Arial"/>
              <a:ea typeface="Arial"/>
              <a:cs typeface="Arial"/>
              <a:sym typeface="Arial"/>
            </a:endParaRPr>
          </a:p>
          <a:p>
            <a:pPr indent="0" lvl="0" marL="0" rtl="0" algn="l">
              <a:spcBef>
                <a:spcPts val="0"/>
              </a:spcBef>
              <a:spcAft>
                <a:spcPts val="0"/>
              </a:spcAft>
              <a:buNone/>
            </a:pPr>
            <a:r>
              <a:t/>
            </a:r>
            <a:endParaRPr sz="1700">
              <a:solidFill>
                <a:srgbClr val="000000"/>
              </a:solidFill>
              <a:latin typeface="Arial"/>
              <a:ea typeface="Arial"/>
              <a:cs typeface="Arial"/>
              <a:sym typeface="Arial"/>
            </a:endParaRPr>
          </a:p>
          <a:p>
            <a:pPr indent="0" lvl="0" marL="0" rtl="0" algn="l">
              <a:spcBef>
                <a:spcPts val="0"/>
              </a:spcBef>
              <a:spcAft>
                <a:spcPts val="0"/>
              </a:spcAft>
              <a:buNone/>
            </a:pPr>
            <a:r>
              <a:rPr lang="en" sz="1700">
                <a:solidFill>
                  <a:srgbClr val="000000"/>
                </a:solidFill>
                <a:latin typeface="Arial"/>
                <a:ea typeface="Arial"/>
                <a:cs typeface="Arial"/>
                <a:sym typeface="Arial"/>
              </a:rPr>
              <a:t>plt.pie([Caucasian, Afro_American, Hispanic, Other, Asian], labels = labels, autopct = "%0.2f%%", explode = explode)</a:t>
            </a:r>
            <a:endParaRPr sz="1700">
              <a:solidFill>
                <a:srgbClr val="000000"/>
              </a:solidFill>
              <a:latin typeface="Arial"/>
              <a:ea typeface="Arial"/>
              <a:cs typeface="Arial"/>
              <a:sym typeface="Arial"/>
            </a:endParaRPr>
          </a:p>
          <a:p>
            <a:pPr indent="0" lvl="0" marL="0" rtl="0" algn="l">
              <a:spcBef>
                <a:spcPts val="0"/>
              </a:spcBef>
              <a:spcAft>
                <a:spcPts val="0"/>
              </a:spcAft>
              <a:buNone/>
            </a:pPr>
            <a:r>
              <a:rPr lang="en" sz="1700">
                <a:solidFill>
                  <a:srgbClr val="000000"/>
                </a:solidFill>
                <a:latin typeface="Arial"/>
                <a:ea typeface="Arial"/>
                <a:cs typeface="Arial"/>
                <a:sym typeface="Arial"/>
              </a:rPr>
              <a:t>plt.title("Diabetes Patients by Race", fontdict = {"fontweight": "bold"})</a:t>
            </a:r>
            <a:endParaRPr sz="1700">
              <a:solidFill>
                <a:srgbClr val="000000"/>
              </a:solidFill>
              <a:latin typeface="Arial"/>
              <a:ea typeface="Arial"/>
              <a:cs typeface="Arial"/>
              <a:sym typeface="Arial"/>
            </a:endParaRPr>
          </a:p>
          <a:p>
            <a:pPr indent="0" lvl="0" marL="0" rtl="0" algn="l">
              <a:spcBef>
                <a:spcPts val="0"/>
              </a:spcBef>
              <a:spcAft>
                <a:spcPts val="0"/>
              </a:spcAft>
              <a:buNone/>
            </a:pPr>
            <a:r>
              <a:t/>
            </a:r>
            <a:endParaRPr sz="1700">
              <a:solidFill>
                <a:srgbClr val="000000"/>
              </a:solidFill>
              <a:latin typeface="Arial"/>
              <a:ea typeface="Arial"/>
              <a:cs typeface="Arial"/>
              <a:sym typeface="Arial"/>
            </a:endParaRPr>
          </a:p>
          <a:p>
            <a:pPr indent="0" lvl="0" marL="0" rtl="0" algn="l">
              <a:spcBef>
                <a:spcPts val="0"/>
              </a:spcBef>
              <a:spcAft>
                <a:spcPts val="0"/>
              </a:spcAft>
              <a:buNone/>
            </a:pPr>
            <a:r>
              <a:rPr lang="en" sz="1700">
                <a:solidFill>
                  <a:srgbClr val="000000"/>
                </a:solidFill>
                <a:latin typeface="Arial"/>
                <a:ea typeface="Arial"/>
                <a:cs typeface="Arial"/>
                <a:sym typeface="Arial"/>
              </a:rPr>
              <a:t>plt.legend()</a:t>
            </a:r>
            <a:endParaRPr sz="1700">
              <a:solidFill>
                <a:srgbClr val="000000"/>
              </a:solidFill>
              <a:latin typeface="Arial"/>
              <a:ea typeface="Arial"/>
              <a:cs typeface="Arial"/>
              <a:sym typeface="Arial"/>
            </a:endParaRPr>
          </a:p>
          <a:p>
            <a:pPr indent="0" lvl="0" marL="0" rtl="0" algn="l">
              <a:spcBef>
                <a:spcPts val="0"/>
              </a:spcBef>
              <a:spcAft>
                <a:spcPts val="0"/>
              </a:spcAft>
              <a:buNone/>
            </a:pPr>
            <a:r>
              <a:rPr lang="en" sz="1700">
                <a:solidFill>
                  <a:srgbClr val="000000"/>
                </a:solidFill>
                <a:latin typeface="Arial"/>
                <a:ea typeface="Arial"/>
                <a:cs typeface="Arial"/>
                <a:sym typeface="Arial"/>
              </a:rPr>
              <a:t>plt.show()</a:t>
            </a:r>
            <a:endParaRPr sz="1700">
              <a:solidFill>
                <a:srgbClr val="000000"/>
              </a:solidFill>
              <a:latin typeface="Arial"/>
              <a:ea typeface="Arial"/>
              <a:cs typeface="Arial"/>
              <a:sym typeface="Arial"/>
            </a:endParaRPr>
          </a:p>
          <a:p>
            <a:pPr indent="0" lvl="0" marL="0" rtl="0" algn="l">
              <a:spcBef>
                <a:spcPts val="0"/>
              </a:spcBef>
              <a:spcAft>
                <a:spcPts val="0"/>
              </a:spcAft>
              <a:buNone/>
            </a:pPr>
            <a:r>
              <a:t/>
            </a:r>
            <a:endParaRPr sz="1700">
              <a:solidFill>
                <a:srgbClr val="000000"/>
              </a:solidFill>
              <a:latin typeface="Arial"/>
              <a:ea typeface="Arial"/>
              <a:cs typeface="Arial"/>
              <a:sym typeface="Arial"/>
            </a:endParaRPr>
          </a:p>
        </p:txBody>
      </p:sp>
      <p:sp>
        <p:nvSpPr>
          <p:cNvPr id="227" name="Google Shape;227;p30"/>
          <p:cNvSpPr txBox="1"/>
          <p:nvPr>
            <p:ph idx="2" type="body"/>
          </p:nvPr>
        </p:nvSpPr>
        <p:spPr>
          <a:xfrm>
            <a:off x="4638675" y="643425"/>
            <a:ext cx="3686100" cy="3795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700">
                <a:solidFill>
                  <a:srgbClr val="000000"/>
                </a:solidFill>
                <a:latin typeface="Arial"/>
                <a:ea typeface="Arial"/>
                <a:cs typeface="Arial"/>
                <a:sym typeface="Arial"/>
              </a:rPr>
              <a:t>In summary, this code segment uses Matplotlib to create a pie chart representing the distribution of diabetes patients among different race categories. The chart includes labels, percentage values, and an exploded section for emphasis. The visualization is helpful for quickly understanding the proportion of diabetes patients in each race category.</a:t>
            </a:r>
            <a:endParaRPr sz="1800">
              <a:solidFill>
                <a:srgbClr val="000000"/>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31"/>
          <p:cNvSpPr txBox="1"/>
          <p:nvPr>
            <p:ph idx="1" type="body"/>
          </p:nvPr>
        </p:nvSpPr>
        <p:spPr>
          <a:xfrm>
            <a:off x="507775" y="380850"/>
            <a:ext cx="4727700" cy="439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rgbClr val="000000"/>
                </a:solidFill>
                <a:latin typeface="Arial"/>
                <a:ea typeface="Arial"/>
                <a:cs typeface="Arial"/>
                <a:sym typeface="Arial"/>
              </a:rPr>
              <a:t>"""Caucasian are largest group of diabetic patients diagnosed, followed by Afro-American."""</a:t>
            </a:r>
            <a:endParaRPr sz="1500">
              <a:solidFill>
                <a:srgbClr val="000000"/>
              </a:solidFill>
              <a:latin typeface="Arial"/>
              <a:ea typeface="Arial"/>
              <a:cs typeface="Arial"/>
              <a:sym typeface="Arial"/>
            </a:endParaRPr>
          </a:p>
          <a:p>
            <a:pPr indent="0" lvl="0" marL="0" rtl="0" algn="l">
              <a:spcBef>
                <a:spcPts val="0"/>
              </a:spcBef>
              <a:spcAft>
                <a:spcPts val="0"/>
              </a:spcAft>
              <a:buNone/>
            </a:pPr>
            <a:r>
              <a:rPr lang="en" sz="1500">
                <a:solidFill>
                  <a:srgbClr val="000000"/>
                </a:solidFill>
                <a:latin typeface="Arial"/>
                <a:ea typeface="Arial"/>
                <a:cs typeface="Arial"/>
                <a:sym typeface="Arial"/>
              </a:rPr>
              <a:t>df = diabetes.groupby(["gender"]).size().sort_values(ascending = False)</a:t>
            </a:r>
            <a:endParaRPr sz="1500">
              <a:solidFill>
                <a:srgbClr val="000000"/>
              </a:solidFill>
              <a:latin typeface="Arial"/>
              <a:ea typeface="Arial"/>
              <a:cs typeface="Arial"/>
              <a:sym typeface="Arial"/>
            </a:endParaRPr>
          </a:p>
          <a:p>
            <a:pPr indent="0" lvl="0" marL="0" rtl="0" algn="l">
              <a:spcBef>
                <a:spcPts val="0"/>
              </a:spcBef>
              <a:spcAft>
                <a:spcPts val="0"/>
              </a:spcAft>
              <a:buNone/>
            </a:pPr>
            <a:r>
              <a:rPr lang="en" sz="1500">
                <a:solidFill>
                  <a:srgbClr val="000000"/>
                </a:solidFill>
                <a:latin typeface="Arial"/>
                <a:ea typeface="Arial"/>
                <a:cs typeface="Arial"/>
                <a:sym typeface="Arial"/>
              </a:rPr>
              <a:t>df</a:t>
            </a:r>
            <a:endParaRPr sz="1500">
              <a:solidFill>
                <a:srgbClr val="000000"/>
              </a:solidFill>
              <a:latin typeface="Arial"/>
              <a:ea typeface="Arial"/>
              <a:cs typeface="Arial"/>
              <a:sym typeface="Arial"/>
            </a:endParaRPr>
          </a:p>
          <a:p>
            <a:pPr indent="0" lvl="0" marL="0" rtl="0" algn="l">
              <a:spcBef>
                <a:spcPts val="0"/>
              </a:spcBef>
              <a:spcAft>
                <a:spcPts val="0"/>
              </a:spcAft>
              <a:buNone/>
            </a:pPr>
            <a:r>
              <a:rPr lang="en" sz="1500">
                <a:solidFill>
                  <a:srgbClr val="000000"/>
                </a:solidFill>
                <a:latin typeface="Arial"/>
                <a:ea typeface="Arial"/>
                <a:cs typeface="Arial"/>
                <a:sym typeface="Arial"/>
              </a:rPr>
              <a:t>Male = diabetes.loc[diabetes["gender"]=="Male"].count()[0]</a:t>
            </a:r>
            <a:endParaRPr sz="1500">
              <a:solidFill>
                <a:srgbClr val="000000"/>
              </a:solidFill>
              <a:latin typeface="Arial"/>
              <a:ea typeface="Arial"/>
              <a:cs typeface="Arial"/>
              <a:sym typeface="Arial"/>
            </a:endParaRPr>
          </a:p>
          <a:p>
            <a:pPr indent="0" lvl="0" marL="0" rtl="0" algn="l">
              <a:spcBef>
                <a:spcPts val="0"/>
              </a:spcBef>
              <a:spcAft>
                <a:spcPts val="0"/>
              </a:spcAft>
              <a:buNone/>
            </a:pPr>
            <a:r>
              <a:rPr lang="en" sz="1500">
                <a:solidFill>
                  <a:srgbClr val="000000"/>
                </a:solidFill>
                <a:latin typeface="Arial"/>
                <a:ea typeface="Arial"/>
                <a:cs typeface="Arial"/>
                <a:sym typeface="Arial"/>
              </a:rPr>
              <a:t>Female = diabetes.loc[diabetes["gender"]=="Female"].count()[0]</a:t>
            </a:r>
            <a:endParaRPr sz="1500">
              <a:solidFill>
                <a:srgbClr val="000000"/>
              </a:solidFill>
              <a:latin typeface="Arial"/>
              <a:ea typeface="Arial"/>
              <a:cs typeface="Arial"/>
              <a:sym typeface="Arial"/>
            </a:endParaRPr>
          </a:p>
          <a:p>
            <a:pPr indent="0" lvl="0" marL="0" rtl="0" algn="l">
              <a:spcBef>
                <a:spcPts val="0"/>
              </a:spcBef>
              <a:spcAft>
                <a:spcPts val="0"/>
              </a:spcAft>
              <a:buNone/>
            </a:pPr>
            <a:r>
              <a:rPr lang="en" sz="1500">
                <a:solidFill>
                  <a:srgbClr val="000000"/>
                </a:solidFill>
                <a:latin typeface="Arial"/>
                <a:ea typeface="Arial"/>
                <a:cs typeface="Arial"/>
                <a:sym typeface="Arial"/>
              </a:rPr>
              <a:t>Other = diabetes.loc[diabetes["gender"]=="Other"].count()[0]</a:t>
            </a:r>
            <a:endParaRPr sz="1500">
              <a:solidFill>
                <a:srgbClr val="000000"/>
              </a:solidFill>
              <a:latin typeface="Arial"/>
              <a:ea typeface="Arial"/>
              <a:cs typeface="Arial"/>
              <a:sym typeface="Arial"/>
            </a:endParaRPr>
          </a:p>
          <a:p>
            <a:pPr indent="0" lvl="0" marL="0" rtl="0" algn="l">
              <a:spcBef>
                <a:spcPts val="0"/>
              </a:spcBef>
              <a:spcAft>
                <a:spcPts val="0"/>
              </a:spcAft>
              <a:buNone/>
            </a:pPr>
            <a:r>
              <a:rPr lang="en" sz="1500">
                <a:solidFill>
                  <a:srgbClr val="000000"/>
                </a:solidFill>
                <a:latin typeface="Arial"/>
                <a:ea typeface="Arial"/>
                <a:cs typeface="Arial"/>
                <a:sym typeface="Arial"/>
              </a:rPr>
              <a:t>plt.figure(figsize = [5,5], dpi = 100)</a:t>
            </a:r>
            <a:endParaRPr sz="1500">
              <a:solidFill>
                <a:srgbClr val="000000"/>
              </a:solidFill>
              <a:latin typeface="Arial"/>
              <a:ea typeface="Arial"/>
              <a:cs typeface="Arial"/>
              <a:sym typeface="Arial"/>
            </a:endParaRPr>
          </a:p>
          <a:p>
            <a:pPr indent="0" lvl="0" marL="0" rtl="0" algn="l">
              <a:spcBef>
                <a:spcPts val="0"/>
              </a:spcBef>
              <a:spcAft>
                <a:spcPts val="0"/>
              </a:spcAft>
              <a:buNone/>
            </a:pPr>
            <a:r>
              <a:rPr lang="en" sz="1500">
                <a:solidFill>
                  <a:srgbClr val="000000"/>
                </a:solidFill>
                <a:latin typeface="Arial"/>
                <a:ea typeface="Arial"/>
                <a:cs typeface="Arial"/>
                <a:sym typeface="Arial"/>
              </a:rPr>
              <a:t>labels = ["Male", "Female", "Other"]</a:t>
            </a:r>
            <a:endParaRPr sz="1500">
              <a:solidFill>
                <a:srgbClr val="000000"/>
              </a:solidFill>
              <a:latin typeface="Arial"/>
              <a:ea typeface="Arial"/>
              <a:cs typeface="Arial"/>
              <a:sym typeface="Arial"/>
            </a:endParaRPr>
          </a:p>
          <a:p>
            <a:pPr indent="0" lvl="0" marL="0" rtl="0" algn="l">
              <a:spcBef>
                <a:spcPts val="0"/>
              </a:spcBef>
              <a:spcAft>
                <a:spcPts val="0"/>
              </a:spcAft>
              <a:buNone/>
            </a:pPr>
            <a:r>
              <a:rPr lang="en" sz="1500">
                <a:solidFill>
                  <a:srgbClr val="000000"/>
                </a:solidFill>
                <a:latin typeface="Arial"/>
                <a:ea typeface="Arial"/>
                <a:cs typeface="Arial"/>
                <a:sym typeface="Arial"/>
              </a:rPr>
              <a:t>colors = ["Blue", "Red", "Green"]</a:t>
            </a:r>
            <a:endParaRPr sz="1500">
              <a:solidFill>
                <a:srgbClr val="000000"/>
              </a:solidFill>
              <a:latin typeface="Arial"/>
              <a:ea typeface="Arial"/>
              <a:cs typeface="Arial"/>
              <a:sym typeface="Arial"/>
            </a:endParaRPr>
          </a:p>
        </p:txBody>
      </p:sp>
      <p:sp>
        <p:nvSpPr>
          <p:cNvPr id="233" name="Google Shape;233;p31"/>
          <p:cNvSpPr txBox="1"/>
          <p:nvPr>
            <p:ph idx="2" type="body"/>
          </p:nvPr>
        </p:nvSpPr>
        <p:spPr>
          <a:xfrm>
            <a:off x="5235475" y="380850"/>
            <a:ext cx="3089400" cy="40578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1400">
                <a:solidFill>
                  <a:srgbClr val="000000"/>
                </a:solidFill>
                <a:latin typeface="Arial"/>
                <a:ea typeface="Arial"/>
                <a:cs typeface="Arial"/>
                <a:sym typeface="Arial"/>
              </a:rPr>
              <a:t>The code seems to be visualizing the distribution of diabetes patients by gender using a pie chart. The color-coding and labels help convey information about the proportion of patients in each gender category. Additionally, the code includes a comment indicating that "Caucasian are the largest group of diabetic patients diagnosed, followed by Afro-American," but this comment seems unrelated to the code provided. If you have additional code related to this comment, please include it for a more accurate explanation.</a:t>
            </a:r>
            <a:endParaRPr sz="1400">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4"/>
          <p:cNvSpPr txBox="1"/>
          <p:nvPr>
            <p:ph type="title"/>
          </p:nvPr>
        </p:nvSpPr>
        <p:spPr>
          <a:xfrm>
            <a:off x="311700" y="164025"/>
            <a:ext cx="3304200" cy="567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INTRODUCTION:</a:t>
            </a:r>
            <a:endParaRPr/>
          </a:p>
        </p:txBody>
      </p:sp>
      <p:sp>
        <p:nvSpPr>
          <p:cNvPr id="135" name="Google Shape;135;p14"/>
          <p:cNvSpPr txBox="1"/>
          <p:nvPr>
            <p:ph idx="1" type="body"/>
          </p:nvPr>
        </p:nvSpPr>
        <p:spPr>
          <a:xfrm>
            <a:off x="311700" y="731025"/>
            <a:ext cx="8520600" cy="426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358"/>
              <a:buNone/>
            </a:pPr>
            <a:r>
              <a:rPr lang="en" sz="2100">
                <a:solidFill>
                  <a:srgbClr val="000000"/>
                </a:solidFill>
                <a:latin typeface="Arial"/>
                <a:ea typeface="Arial"/>
                <a:cs typeface="Arial"/>
                <a:sym typeface="Arial"/>
              </a:rPr>
              <a:t>Diabetes mellitus, commonly referred to as diabetes, is a chronic metabolic disorder characterized by elevated blood glucose levels.</a:t>
            </a:r>
            <a:endParaRPr sz="2100">
              <a:solidFill>
                <a:srgbClr val="000000"/>
              </a:solidFill>
              <a:latin typeface="Arial"/>
              <a:ea typeface="Arial"/>
              <a:cs typeface="Arial"/>
              <a:sym typeface="Arial"/>
            </a:endParaRPr>
          </a:p>
          <a:p>
            <a:pPr indent="0" lvl="0" marL="0" rtl="0" algn="l">
              <a:spcBef>
                <a:spcPts val="1200"/>
              </a:spcBef>
              <a:spcAft>
                <a:spcPts val="0"/>
              </a:spcAft>
              <a:buSzPts val="358"/>
              <a:buNone/>
            </a:pPr>
            <a:r>
              <a:rPr lang="en" sz="2100">
                <a:solidFill>
                  <a:srgbClr val="000000"/>
                </a:solidFill>
                <a:latin typeface="Arial"/>
                <a:ea typeface="Arial"/>
                <a:cs typeface="Arial"/>
                <a:sym typeface="Arial"/>
              </a:rPr>
              <a:t>It poses a significant global health challenge, with a rising prevalence and substantial impact on individuals, healthcare systems, and societies. </a:t>
            </a:r>
            <a:endParaRPr sz="2100">
              <a:solidFill>
                <a:srgbClr val="000000"/>
              </a:solidFill>
              <a:latin typeface="Arial"/>
              <a:ea typeface="Arial"/>
              <a:cs typeface="Arial"/>
              <a:sym typeface="Arial"/>
            </a:endParaRPr>
          </a:p>
          <a:p>
            <a:pPr indent="0" lvl="0" marL="0" rtl="0" algn="l">
              <a:spcBef>
                <a:spcPts val="1200"/>
              </a:spcBef>
              <a:spcAft>
                <a:spcPts val="0"/>
              </a:spcAft>
              <a:buSzPts val="358"/>
              <a:buNone/>
            </a:pPr>
            <a:r>
              <a:rPr lang="en" sz="2100">
                <a:solidFill>
                  <a:srgbClr val="000000"/>
                </a:solidFill>
                <a:latin typeface="Arial"/>
                <a:ea typeface="Arial"/>
                <a:cs typeface="Arial"/>
                <a:sym typeface="Arial"/>
              </a:rPr>
              <a:t>Early detection and proactive management of diabetes are crucial for preventing complications and improving patient outcomes. </a:t>
            </a:r>
            <a:endParaRPr sz="2100">
              <a:solidFill>
                <a:srgbClr val="000000"/>
              </a:solidFill>
              <a:latin typeface="Arial"/>
              <a:ea typeface="Arial"/>
              <a:cs typeface="Arial"/>
              <a:sym typeface="Arial"/>
            </a:endParaRPr>
          </a:p>
          <a:p>
            <a:pPr indent="0" lvl="0" marL="0" rtl="0" algn="l">
              <a:spcBef>
                <a:spcPts val="1200"/>
              </a:spcBef>
              <a:spcAft>
                <a:spcPts val="1200"/>
              </a:spcAft>
              <a:buSzPts val="358"/>
              <a:buNone/>
            </a:pPr>
            <a:r>
              <a:rPr lang="en" sz="2100">
                <a:solidFill>
                  <a:srgbClr val="000000"/>
                </a:solidFill>
                <a:latin typeface="Arial"/>
                <a:ea typeface="Arial"/>
                <a:cs typeface="Arial"/>
                <a:sym typeface="Arial"/>
              </a:rPr>
              <a:t>In this context, disease prediction models, powered by advancements in technology and machine learning, play a pivotal role in identifying individuals at risk of developing diabetes. </a:t>
            </a:r>
            <a:r>
              <a:rPr lang="en" sz="2000">
                <a:solidFill>
                  <a:srgbClr val="000000"/>
                </a:solidFill>
                <a:latin typeface="Arial"/>
                <a:ea typeface="Arial"/>
                <a:cs typeface="Arial"/>
                <a:sym typeface="Arial"/>
              </a:rPr>
              <a:t>                                                                                           </a:t>
            </a:r>
            <a:endParaRPr sz="2000">
              <a:solidFill>
                <a:srgbClr val="000000"/>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32"/>
          <p:cNvSpPr txBox="1"/>
          <p:nvPr>
            <p:ph idx="1" type="body"/>
          </p:nvPr>
        </p:nvSpPr>
        <p:spPr>
          <a:xfrm>
            <a:off x="507775" y="380850"/>
            <a:ext cx="4727700" cy="439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000000"/>
                </a:solidFill>
                <a:latin typeface="Arial"/>
                <a:ea typeface="Arial"/>
                <a:cs typeface="Arial"/>
                <a:sym typeface="Arial"/>
              </a:rPr>
              <a:t>plt.pie([Male, Female, Other], colors = colors, labels = labels, autopct = "%0.2f%%")</a:t>
            </a:r>
            <a:endParaRPr sz="1600">
              <a:solidFill>
                <a:srgbClr val="000000"/>
              </a:solidFill>
              <a:latin typeface="Arial"/>
              <a:ea typeface="Arial"/>
              <a:cs typeface="Arial"/>
              <a:sym typeface="Arial"/>
            </a:endParaRPr>
          </a:p>
          <a:p>
            <a:pPr indent="0" lvl="0" marL="0" rtl="0" algn="l">
              <a:spcBef>
                <a:spcPts val="0"/>
              </a:spcBef>
              <a:spcAft>
                <a:spcPts val="0"/>
              </a:spcAft>
              <a:buNone/>
            </a:pPr>
            <a:r>
              <a:rPr lang="en" sz="1600">
                <a:solidFill>
                  <a:srgbClr val="000000"/>
                </a:solidFill>
                <a:latin typeface="Arial"/>
                <a:ea typeface="Arial"/>
                <a:cs typeface="Arial"/>
                <a:sym typeface="Arial"/>
              </a:rPr>
              <a:t>plt.title("Diabetes Patients by Gender", fontdict = {"fontweight": "bold"})</a:t>
            </a:r>
            <a:endParaRPr sz="1600">
              <a:solidFill>
                <a:srgbClr val="000000"/>
              </a:solidFill>
              <a:latin typeface="Arial"/>
              <a:ea typeface="Arial"/>
              <a:cs typeface="Arial"/>
              <a:sym typeface="Arial"/>
            </a:endParaRPr>
          </a:p>
          <a:p>
            <a:pPr indent="0" lvl="0" marL="0" rtl="0" algn="l">
              <a:spcBef>
                <a:spcPts val="0"/>
              </a:spcBef>
              <a:spcAft>
                <a:spcPts val="0"/>
              </a:spcAft>
              <a:buNone/>
            </a:pPr>
            <a:r>
              <a:t/>
            </a:r>
            <a:endParaRPr sz="1600">
              <a:solidFill>
                <a:srgbClr val="000000"/>
              </a:solidFill>
              <a:latin typeface="Arial"/>
              <a:ea typeface="Arial"/>
              <a:cs typeface="Arial"/>
              <a:sym typeface="Arial"/>
            </a:endParaRPr>
          </a:p>
          <a:p>
            <a:pPr indent="0" lvl="0" marL="0" rtl="0" algn="l">
              <a:spcBef>
                <a:spcPts val="0"/>
              </a:spcBef>
              <a:spcAft>
                <a:spcPts val="0"/>
              </a:spcAft>
              <a:buNone/>
            </a:pPr>
            <a:r>
              <a:rPr lang="en" sz="1600">
                <a:solidFill>
                  <a:srgbClr val="000000"/>
                </a:solidFill>
                <a:latin typeface="Arial"/>
                <a:ea typeface="Arial"/>
                <a:cs typeface="Arial"/>
                <a:sym typeface="Arial"/>
              </a:rPr>
              <a:t>plt.legend()</a:t>
            </a:r>
            <a:endParaRPr sz="1600">
              <a:solidFill>
                <a:srgbClr val="000000"/>
              </a:solidFill>
              <a:latin typeface="Arial"/>
              <a:ea typeface="Arial"/>
              <a:cs typeface="Arial"/>
              <a:sym typeface="Arial"/>
            </a:endParaRPr>
          </a:p>
          <a:p>
            <a:pPr indent="0" lvl="0" marL="0" rtl="0" algn="l">
              <a:spcBef>
                <a:spcPts val="0"/>
              </a:spcBef>
              <a:spcAft>
                <a:spcPts val="0"/>
              </a:spcAft>
              <a:buNone/>
            </a:pPr>
            <a:r>
              <a:rPr lang="en" sz="1600">
                <a:solidFill>
                  <a:srgbClr val="000000"/>
                </a:solidFill>
                <a:latin typeface="Arial"/>
                <a:ea typeface="Arial"/>
                <a:cs typeface="Arial"/>
                <a:sym typeface="Arial"/>
              </a:rPr>
              <a:t>plt.show()</a:t>
            </a:r>
            <a:endParaRPr sz="1600">
              <a:solidFill>
                <a:srgbClr val="000000"/>
              </a:solidFill>
              <a:latin typeface="Arial"/>
              <a:ea typeface="Arial"/>
              <a:cs typeface="Arial"/>
              <a:sym typeface="Arial"/>
            </a:endParaRPr>
          </a:p>
          <a:p>
            <a:pPr indent="0" lvl="0" marL="0" rtl="0" algn="l">
              <a:spcBef>
                <a:spcPts val="0"/>
              </a:spcBef>
              <a:spcAft>
                <a:spcPts val="0"/>
              </a:spcAft>
              <a:buNone/>
            </a:pPr>
            <a:r>
              <a:t/>
            </a:r>
            <a:endParaRPr sz="1600">
              <a:solidFill>
                <a:srgbClr val="000000"/>
              </a:solidFill>
              <a:latin typeface="Arial"/>
              <a:ea typeface="Arial"/>
              <a:cs typeface="Arial"/>
              <a:sym typeface="Arial"/>
            </a:endParaRPr>
          </a:p>
          <a:p>
            <a:pPr indent="0" lvl="0" marL="0" rtl="0" algn="l">
              <a:spcBef>
                <a:spcPts val="0"/>
              </a:spcBef>
              <a:spcAft>
                <a:spcPts val="0"/>
              </a:spcAft>
              <a:buNone/>
            </a:pPr>
            <a:r>
              <a:rPr lang="en" sz="1600">
                <a:solidFill>
                  <a:srgbClr val="000000"/>
                </a:solidFill>
                <a:latin typeface="Arial"/>
                <a:ea typeface="Arial"/>
                <a:cs typeface="Arial"/>
                <a:sym typeface="Arial"/>
              </a:rPr>
              <a:t>"""Females are marginally more in number than Males. Others are negligible."""</a:t>
            </a:r>
            <a:endParaRPr sz="1600">
              <a:solidFill>
                <a:srgbClr val="000000"/>
              </a:solidFill>
              <a:latin typeface="Arial"/>
              <a:ea typeface="Arial"/>
              <a:cs typeface="Arial"/>
              <a:sym typeface="Arial"/>
            </a:endParaRPr>
          </a:p>
          <a:p>
            <a:pPr indent="0" lvl="0" marL="0" rtl="0" algn="l">
              <a:spcBef>
                <a:spcPts val="0"/>
              </a:spcBef>
              <a:spcAft>
                <a:spcPts val="0"/>
              </a:spcAft>
              <a:buNone/>
            </a:pPr>
            <a:r>
              <a:t/>
            </a:r>
            <a:endParaRPr sz="1600">
              <a:solidFill>
                <a:srgbClr val="000000"/>
              </a:solidFill>
              <a:latin typeface="Arial"/>
              <a:ea typeface="Arial"/>
              <a:cs typeface="Arial"/>
              <a:sym typeface="Arial"/>
            </a:endParaRPr>
          </a:p>
          <a:p>
            <a:pPr indent="0" lvl="0" marL="0" rtl="0" algn="l">
              <a:spcBef>
                <a:spcPts val="0"/>
              </a:spcBef>
              <a:spcAft>
                <a:spcPts val="0"/>
              </a:spcAft>
              <a:buNone/>
            </a:pPr>
            <a:r>
              <a:rPr lang="en" sz="1600">
                <a:solidFill>
                  <a:srgbClr val="000000"/>
                </a:solidFill>
                <a:latin typeface="Arial"/>
                <a:ea typeface="Arial"/>
                <a:cs typeface="Arial"/>
                <a:sym typeface="Arial"/>
              </a:rPr>
              <a:t>df = diabetes.groupby(["age"]).size()</a:t>
            </a:r>
            <a:endParaRPr sz="1600">
              <a:solidFill>
                <a:srgbClr val="000000"/>
              </a:solidFill>
              <a:latin typeface="Arial"/>
              <a:ea typeface="Arial"/>
              <a:cs typeface="Arial"/>
              <a:sym typeface="Arial"/>
            </a:endParaRPr>
          </a:p>
          <a:p>
            <a:pPr indent="0" lvl="0" marL="0" rtl="0" algn="l">
              <a:spcBef>
                <a:spcPts val="0"/>
              </a:spcBef>
              <a:spcAft>
                <a:spcPts val="0"/>
              </a:spcAft>
              <a:buNone/>
            </a:pPr>
            <a:r>
              <a:t/>
            </a:r>
            <a:endParaRPr sz="1600">
              <a:solidFill>
                <a:srgbClr val="000000"/>
              </a:solidFill>
              <a:latin typeface="Arial"/>
              <a:ea typeface="Arial"/>
              <a:cs typeface="Arial"/>
              <a:sym typeface="Arial"/>
            </a:endParaRPr>
          </a:p>
          <a:p>
            <a:pPr indent="0" lvl="0" marL="0" rtl="0" algn="l">
              <a:spcBef>
                <a:spcPts val="0"/>
              </a:spcBef>
              <a:spcAft>
                <a:spcPts val="0"/>
              </a:spcAft>
              <a:buNone/>
            </a:pPr>
            <a:r>
              <a:rPr lang="en" sz="1600">
                <a:solidFill>
                  <a:srgbClr val="000000"/>
                </a:solidFill>
                <a:latin typeface="Arial"/>
                <a:ea typeface="Arial"/>
                <a:cs typeface="Arial"/>
                <a:sym typeface="Arial"/>
              </a:rPr>
              <a:t>df</a:t>
            </a:r>
            <a:endParaRPr sz="1600">
              <a:solidFill>
                <a:srgbClr val="000000"/>
              </a:solidFill>
              <a:latin typeface="Arial"/>
              <a:ea typeface="Arial"/>
              <a:cs typeface="Arial"/>
              <a:sym typeface="Arial"/>
            </a:endParaRPr>
          </a:p>
          <a:p>
            <a:pPr indent="0" lvl="0" marL="0" rtl="0" algn="l">
              <a:spcBef>
                <a:spcPts val="0"/>
              </a:spcBef>
              <a:spcAft>
                <a:spcPts val="0"/>
              </a:spcAft>
              <a:buNone/>
            </a:pPr>
            <a:r>
              <a:t/>
            </a:r>
            <a:endParaRPr sz="1600">
              <a:solidFill>
                <a:srgbClr val="000000"/>
              </a:solidFill>
              <a:latin typeface="Arial"/>
              <a:ea typeface="Arial"/>
              <a:cs typeface="Arial"/>
              <a:sym typeface="Arial"/>
            </a:endParaRPr>
          </a:p>
          <a:p>
            <a:pPr indent="0" lvl="0" marL="0" rtl="0" algn="l">
              <a:spcBef>
                <a:spcPts val="0"/>
              </a:spcBef>
              <a:spcAft>
                <a:spcPts val="0"/>
              </a:spcAft>
              <a:buNone/>
            </a:pPr>
            <a:r>
              <a:t/>
            </a:r>
            <a:endParaRPr sz="1600">
              <a:solidFill>
                <a:srgbClr val="000000"/>
              </a:solidFill>
              <a:latin typeface="Arial"/>
              <a:ea typeface="Arial"/>
              <a:cs typeface="Arial"/>
              <a:sym typeface="Arial"/>
            </a:endParaRPr>
          </a:p>
        </p:txBody>
      </p:sp>
      <p:sp>
        <p:nvSpPr>
          <p:cNvPr id="239" name="Google Shape;239;p32"/>
          <p:cNvSpPr txBox="1"/>
          <p:nvPr>
            <p:ph idx="2" type="body"/>
          </p:nvPr>
        </p:nvSpPr>
        <p:spPr>
          <a:xfrm>
            <a:off x="5235475" y="380850"/>
            <a:ext cx="3089400" cy="40578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1500">
                <a:solidFill>
                  <a:srgbClr val="000000"/>
                </a:solidFill>
                <a:latin typeface="Arial"/>
                <a:ea typeface="Arial"/>
                <a:cs typeface="Arial"/>
                <a:sym typeface="Arial"/>
              </a:rPr>
              <a:t>the code segment creates a pie chart to visualize the distribution of diabetes patients by gender. It includes a legend and a title for better interpretation. The provided comment gives a brief insight into the gender distribution. Additionally, the code starts a new section by grouping and counting diabetic patients by age, but the visualization part is missing. If you have additional code related to age visualization, please include it for a more complete explanation.</a:t>
            </a:r>
            <a:endParaRPr sz="1500">
              <a:solidFill>
                <a:srgbClr val="000000"/>
              </a:solidFill>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33"/>
          <p:cNvSpPr txBox="1"/>
          <p:nvPr>
            <p:ph idx="1" type="body"/>
          </p:nvPr>
        </p:nvSpPr>
        <p:spPr>
          <a:xfrm>
            <a:off x="507775" y="380850"/>
            <a:ext cx="4727700" cy="439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solidFill>
                  <a:srgbClr val="000000"/>
                </a:solidFill>
                <a:latin typeface="Arial"/>
                <a:ea typeface="Arial"/>
                <a:cs typeface="Arial"/>
                <a:sym typeface="Arial"/>
              </a:rPr>
              <a:t>df1 = pd.DataFrame(df)</a:t>
            </a:r>
            <a:endParaRPr sz="1700">
              <a:solidFill>
                <a:srgbClr val="000000"/>
              </a:solidFill>
              <a:latin typeface="Arial"/>
              <a:ea typeface="Arial"/>
              <a:cs typeface="Arial"/>
              <a:sym typeface="Arial"/>
            </a:endParaRPr>
          </a:p>
          <a:p>
            <a:pPr indent="0" lvl="0" marL="0" rtl="0" algn="l">
              <a:spcBef>
                <a:spcPts val="0"/>
              </a:spcBef>
              <a:spcAft>
                <a:spcPts val="0"/>
              </a:spcAft>
              <a:buNone/>
            </a:pPr>
            <a:r>
              <a:t/>
            </a:r>
            <a:endParaRPr sz="1700">
              <a:solidFill>
                <a:srgbClr val="000000"/>
              </a:solidFill>
              <a:latin typeface="Arial"/>
              <a:ea typeface="Arial"/>
              <a:cs typeface="Arial"/>
              <a:sym typeface="Arial"/>
            </a:endParaRPr>
          </a:p>
          <a:p>
            <a:pPr indent="0" lvl="0" marL="0" rtl="0" algn="l">
              <a:spcBef>
                <a:spcPts val="0"/>
              </a:spcBef>
              <a:spcAft>
                <a:spcPts val="0"/>
              </a:spcAft>
              <a:buNone/>
            </a:pPr>
            <a:r>
              <a:rPr lang="en" sz="1700">
                <a:solidFill>
                  <a:srgbClr val="000000"/>
                </a:solidFill>
                <a:latin typeface="Arial"/>
                <a:ea typeface="Arial"/>
                <a:cs typeface="Arial"/>
                <a:sym typeface="Arial"/>
              </a:rPr>
              <a:t>df1.columns = ["Count"]</a:t>
            </a:r>
            <a:endParaRPr sz="1700">
              <a:solidFill>
                <a:srgbClr val="000000"/>
              </a:solidFill>
              <a:latin typeface="Arial"/>
              <a:ea typeface="Arial"/>
              <a:cs typeface="Arial"/>
              <a:sym typeface="Arial"/>
            </a:endParaRPr>
          </a:p>
          <a:p>
            <a:pPr indent="0" lvl="0" marL="0" rtl="0" algn="l">
              <a:spcBef>
                <a:spcPts val="0"/>
              </a:spcBef>
              <a:spcAft>
                <a:spcPts val="0"/>
              </a:spcAft>
              <a:buNone/>
            </a:pPr>
            <a:r>
              <a:t/>
            </a:r>
            <a:endParaRPr sz="1700">
              <a:solidFill>
                <a:srgbClr val="000000"/>
              </a:solidFill>
              <a:latin typeface="Arial"/>
              <a:ea typeface="Arial"/>
              <a:cs typeface="Arial"/>
              <a:sym typeface="Arial"/>
            </a:endParaRPr>
          </a:p>
          <a:p>
            <a:pPr indent="0" lvl="0" marL="0" rtl="0" algn="l">
              <a:spcBef>
                <a:spcPts val="0"/>
              </a:spcBef>
              <a:spcAft>
                <a:spcPts val="0"/>
              </a:spcAft>
              <a:buNone/>
            </a:pPr>
            <a:r>
              <a:rPr lang="en" sz="1700">
                <a:solidFill>
                  <a:srgbClr val="000000"/>
                </a:solidFill>
                <a:latin typeface="Arial"/>
                <a:ea typeface="Arial"/>
                <a:cs typeface="Arial"/>
                <a:sym typeface="Arial"/>
              </a:rPr>
              <a:t>df1</a:t>
            </a:r>
            <a:endParaRPr sz="1700">
              <a:solidFill>
                <a:srgbClr val="000000"/>
              </a:solidFill>
              <a:latin typeface="Arial"/>
              <a:ea typeface="Arial"/>
              <a:cs typeface="Arial"/>
              <a:sym typeface="Arial"/>
            </a:endParaRPr>
          </a:p>
          <a:p>
            <a:pPr indent="0" lvl="0" marL="0" rtl="0" algn="l">
              <a:spcBef>
                <a:spcPts val="0"/>
              </a:spcBef>
              <a:spcAft>
                <a:spcPts val="0"/>
              </a:spcAft>
              <a:buNone/>
            </a:pPr>
            <a:r>
              <a:t/>
            </a:r>
            <a:endParaRPr sz="1700">
              <a:solidFill>
                <a:srgbClr val="000000"/>
              </a:solidFill>
              <a:latin typeface="Arial"/>
              <a:ea typeface="Arial"/>
              <a:cs typeface="Arial"/>
              <a:sym typeface="Arial"/>
            </a:endParaRPr>
          </a:p>
          <a:p>
            <a:pPr indent="0" lvl="0" marL="0" rtl="0" algn="l">
              <a:spcBef>
                <a:spcPts val="0"/>
              </a:spcBef>
              <a:spcAft>
                <a:spcPts val="0"/>
              </a:spcAft>
              <a:buNone/>
            </a:pPr>
            <a:r>
              <a:rPr lang="en" sz="1700">
                <a:solidFill>
                  <a:srgbClr val="000000"/>
                </a:solidFill>
                <a:latin typeface="Arial"/>
                <a:ea typeface="Arial"/>
                <a:cs typeface="Arial"/>
                <a:sym typeface="Arial"/>
              </a:rPr>
              <a:t>df1["pct"] = (df1["Count"]/(df1["Count"].sum()))*100</a:t>
            </a:r>
            <a:endParaRPr sz="1700">
              <a:solidFill>
                <a:srgbClr val="000000"/>
              </a:solidFill>
              <a:latin typeface="Arial"/>
              <a:ea typeface="Arial"/>
              <a:cs typeface="Arial"/>
              <a:sym typeface="Arial"/>
            </a:endParaRPr>
          </a:p>
          <a:p>
            <a:pPr indent="0" lvl="0" marL="0" rtl="0" algn="l">
              <a:spcBef>
                <a:spcPts val="0"/>
              </a:spcBef>
              <a:spcAft>
                <a:spcPts val="0"/>
              </a:spcAft>
              <a:buNone/>
            </a:pPr>
            <a:r>
              <a:t/>
            </a:r>
            <a:endParaRPr sz="1700">
              <a:solidFill>
                <a:srgbClr val="000000"/>
              </a:solidFill>
              <a:latin typeface="Arial"/>
              <a:ea typeface="Arial"/>
              <a:cs typeface="Arial"/>
              <a:sym typeface="Arial"/>
            </a:endParaRPr>
          </a:p>
          <a:p>
            <a:pPr indent="0" lvl="0" marL="0" rtl="0" algn="l">
              <a:spcBef>
                <a:spcPts val="0"/>
              </a:spcBef>
              <a:spcAft>
                <a:spcPts val="0"/>
              </a:spcAft>
              <a:buNone/>
            </a:pPr>
            <a:r>
              <a:rPr lang="en" sz="1700">
                <a:solidFill>
                  <a:srgbClr val="000000"/>
                </a:solidFill>
                <a:latin typeface="Arial"/>
                <a:ea typeface="Arial"/>
                <a:cs typeface="Arial"/>
                <a:sym typeface="Arial"/>
              </a:rPr>
              <a:t>df1["pct"]</a:t>
            </a:r>
            <a:endParaRPr sz="1700">
              <a:solidFill>
                <a:srgbClr val="000000"/>
              </a:solidFill>
              <a:latin typeface="Arial"/>
              <a:ea typeface="Arial"/>
              <a:cs typeface="Arial"/>
              <a:sym typeface="Arial"/>
            </a:endParaRPr>
          </a:p>
          <a:p>
            <a:pPr indent="0" lvl="0" marL="0" rtl="0" algn="l">
              <a:spcBef>
                <a:spcPts val="0"/>
              </a:spcBef>
              <a:spcAft>
                <a:spcPts val="0"/>
              </a:spcAft>
              <a:buNone/>
            </a:pPr>
            <a:r>
              <a:t/>
            </a:r>
            <a:endParaRPr sz="1700">
              <a:solidFill>
                <a:srgbClr val="000000"/>
              </a:solidFill>
              <a:latin typeface="Arial"/>
              <a:ea typeface="Arial"/>
              <a:cs typeface="Arial"/>
              <a:sym typeface="Arial"/>
            </a:endParaRPr>
          </a:p>
          <a:p>
            <a:pPr indent="0" lvl="0" marL="0" rtl="0" algn="l">
              <a:spcBef>
                <a:spcPts val="0"/>
              </a:spcBef>
              <a:spcAft>
                <a:spcPts val="0"/>
              </a:spcAft>
              <a:buNone/>
            </a:pPr>
            <a:r>
              <a:rPr lang="en" sz="1700">
                <a:solidFill>
                  <a:srgbClr val="000000"/>
                </a:solidFill>
                <a:latin typeface="Arial"/>
                <a:ea typeface="Arial"/>
                <a:cs typeface="Arial"/>
                <a:sym typeface="Arial"/>
              </a:rPr>
              <a:t>df1</a:t>
            </a:r>
            <a:endParaRPr sz="1700">
              <a:solidFill>
                <a:srgbClr val="000000"/>
              </a:solidFill>
              <a:latin typeface="Arial"/>
              <a:ea typeface="Arial"/>
              <a:cs typeface="Arial"/>
              <a:sym typeface="Arial"/>
            </a:endParaRPr>
          </a:p>
        </p:txBody>
      </p:sp>
      <p:sp>
        <p:nvSpPr>
          <p:cNvPr id="245" name="Google Shape;245;p33"/>
          <p:cNvSpPr txBox="1"/>
          <p:nvPr>
            <p:ph idx="2" type="body"/>
          </p:nvPr>
        </p:nvSpPr>
        <p:spPr>
          <a:xfrm>
            <a:off x="5235475" y="380850"/>
            <a:ext cx="3089400" cy="40578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1500">
                <a:solidFill>
                  <a:srgbClr val="000000"/>
                </a:solidFill>
                <a:latin typeface="Arial"/>
                <a:ea typeface="Arial"/>
                <a:cs typeface="Arial"/>
                <a:sym typeface="Arial"/>
              </a:rPr>
              <a:t>the code processes the grouped data on diabetic patients by age. It converts the grouped data into a DataFrame, renames the columns, calculates the percentage of total for each age group, and displays the resulting DataFrame with both counts and percentages. This kind of analysis helps in understanding the distribution of diabetic patients across different age groups.</a:t>
            </a:r>
            <a:endParaRPr sz="1500">
              <a:solidFill>
                <a:srgbClr val="000000"/>
              </a:solidFill>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34"/>
          <p:cNvSpPr txBox="1"/>
          <p:nvPr>
            <p:ph idx="1" type="body"/>
          </p:nvPr>
        </p:nvSpPr>
        <p:spPr>
          <a:xfrm>
            <a:off x="507775" y="380850"/>
            <a:ext cx="4727700" cy="439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rgbClr val="000000"/>
                </a:solidFill>
                <a:latin typeface="Arial"/>
                <a:ea typeface="Arial"/>
                <a:cs typeface="Arial"/>
                <a:sym typeface="Arial"/>
              </a:rPr>
              <a:t>plt.figure(figsize = [8,5], dpi = 100)</a:t>
            </a:r>
            <a:endParaRPr sz="1500">
              <a:solidFill>
                <a:srgbClr val="000000"/>
              </a:solidFill>
              <a:latin typeface="Arial"/>
              <a:ea typeface="Arial"/>
              <a:cs typeface="Arial"/>
              <a:sym typeface="Arial"/>
            </a:endParaRPr>
          </a:p>
          <a:p>
            <a:pPr indent="0" lvl="0" marL="0" rtl="0" algn="l">
              <a:spcBef>
                <a:spcPts val="0"/>
              </a:spcBef>
              <a:spcAft>
                <a:spcPts val="0"/>
              </a:spcAft>
              <a:buNone/>
            </a:pPr>
            <a:r>
              <a:t/>
            </a:r>
            <a:endParaRPr sz="1500">
              <a:solidFill>
                <a:srgbClr val="000000"/>
              </a:solidFill>
              <a:latin typeface="Arial"/>
              <a:ea typeface="Arial"/>
              <a:cs typeface="Arial"/>
              <a:sym typeface="Arial"/>
            </a:endParaRPr>
          </a:p>
          <a:p>
            <a:pPr indent="0" lvl="0" marL="0" rtl="0" algn="l">
              <a:spcBef>
                <a:spcPts val="0"/>
              </a:spcBef>
              <a:spcAft>
                <a:spcPts val="0"/>
              </a:spcAft>
              <a:buNone/>
            </a:pPr>
            <a:r>
              <a:rPr lang="en" sz="1500">
                <a:solidFill>
                  <a:srgbClr val="000000"/>
                </a:solidFill>
                <a:latin typeface="Arial"/>
                <a:ea typeface="Arial"/>
                <a:cs typeface="Arial"/>
                <a:sym typeface="Arial"/>
              </a:rPr>
              <a:t>plt.xlabel("Age Group ---&gt;", fontdict = {"fontname": "Comic Sans MS", "fontsize": 15})  # to label the axis x and y</a:t>
            </a:r>
            <a:endParaRPr sz="1500">
              <a:solidFill>
                <a:srgbClr val="000000"/>
              </a:solidFill>
              <a:latin typeface="Arial"/>
              <a:ea typeface="Arial"/>
              <a:cs typeface="Arial"/>
              <a:sym typeface="Arial"/>
            </a:endParaRPr>
          </a:p>
          <a:p>
            <a:pPr indent="0" lvl="0" marL="0" rtl="0" algn="l">
              <a:spcBef>
                <a:spcPts val="0"/>
              </a:spcBef>
              <a:spcAft>
                <a:spcPts val="0"/>
              </a:spcAft>
              <a:buNone/>
            </a:pPr>
            <a:r>
              <a:rPr lang="en" sz="1500">
                <a:solidFill>
                  <a:srgbClr val="000000"/>
                </a:solidFill>
                <a:latin typeface="Arial"/>
                <a:ea typeface="Arial"/>
                <a:cs typeface="Arial"/>
                <a:sym typeface="Arial"/>
              </a:rPr>
              <a:t>plt.ylabel("Percentage of Patients ---&gt;", fontdict = {"fontname": "Comic Sans MS", "fontsize": 15})</a:t>
            </a:r>
            <a:endParaRPr sz="1500">
              <a:solidFill>
                <a:srgbClr val="000000"/>
              </a:solidFill>
              <a:latin typeface="Arial"/>
              <a:ea typeface="Arial"/>
              <a:cs typeface="Arial"/>
              <a:sym typeface="Arial"/>
            </a:endParaRPr>
          </a:p>
          <a:p>
            <a:pPr indent="0" lvl="0" marL="0" rtl="0" algn="l">
              <a:spcBef>
                <a:spcPts val="0"/>
              </a:spcBef>
              <a:spcAft>
                <a:spcPts val="0"/>
              </a:spcAft>
              <a:buNone/>
            </a:pPr>
            <a:r>
              <a:t/>
            </a:r>
            <a:endParaRPr sz="1500">
              <a:solidFill>
                <a:srgbClr val="000000"/>
              </a:solidFill>
              <a:latin typeface="Arial"/>
              <a:ea typeface="Arial"/>
              <a:cs typeface="Arial"/>
              <a:sym typeface="Arial"/>
            </a:endParaRPr>
          </a:p>
          <a:p>
            <a:pPr indent="0" lvl="0" marL="0" rtl="0" algn="l">
              <a:spcBef>
                <a:spcPts val="0"/>
              </a:spcBef>
              <a:spcAft>
                <a:spcPts val="0"/>
              </a:spcAft>
              <a:buNone/>
            </a:pPr>
            <a:r>
              <a:rPr lang="en" sz="1500">
                <a:solidFill>
                  <a:srgbClr val="000000"/>
                </a:solidFill>
                <a:latin typeface="Arial"/>
                <a:ea typeface="Arial"/>
                <a:cs typeface="Arial"/>
                <a:sym typeface="Arial"/>
              </a:rPr>
              <a:t>plt.plot(df1["pct"], label = "Diabetes cases %", color = "red", linewidth = 3, marker = "*", markersize = 10)</a:t>
            </a:r>
            <a:endParaRPr sz="1500">
              <a:solidFill>
                <a:srgbClr val="000000"/>
              </a:solidFill>
              <a:latin typeface="Arial"/>
              <a:ea typeface="Arial"/>
              <a:cs typeface="Arial"/>
              <a:sym typeface="Arial"/>
            </a:endParaRPr>
          </a:p>
          <a:p>
            <a:pPr indent="0" lvl="0" marL="0" rtl="0" algn="l">
              <a:spcBef>
                <a:spcPts val="0"/>
              </a:spcBef>
              <a:spcAft>
                <a:spcPts val="0"/>
              </a:spcAft>
              <a:buNone/>
            </a:pPr>
            <a:r>
              <a:rPr lang="en" sz="1500">
                <a:solidFill>
                  <a:srgbClr val="000000"/>
                </a:solidFill>
                <a:latin typeface="Arial"/>
                <a:ea typeface="Arial"/>
                <a:cs typeface="Arial"/>
                <a:sym typeface="Arial"/>
              </a:rPr>
              <a:t>plt.title("Diabetes Patients Percentage by Age Group", fontdict = {"fontweight": "bold"})</a:t>
            </a:r>
            <a:endParaRPr sz="1500">
              <a:solidFill>
                <a:srgbClr val="000000"/>
              </a:solidFill>
              <a:latin typeface="Arial"/>
              <a:ea typeface="Arial"/>
              <a:cs typeface="Arial"/>
              <a:sym typeface="Arial"/>
            </a:endParaRPr>
          </a:p>
          <a:p>
            <a:pPr indent="0" lvl="0" marL="0" rtl="0" algn="l">
              <a:spcBef>
                <a:spcPts val="0"/>
              </a:spcBef>
              <a:spcAft>
                <a:spcPts val="0"/>
              </a:spcAft>
              <a:buNone/>
            </a:pPr>
            <a:r>
              <a:t/>
            </a:r>
            <a:endParaRPr sz="1500">
              <a:solidFill>
                <a:srgbClr val="000000"/>
              </a:solidFill>
              <a:latin typeface="Arial"/>
              <a:ea typeface="Arial"/>
              <a:cs typeface="Arial"/>
              <a:sym typeface="Arial"/>
            </a:endParaRPr>
          </a:p>
          <a:p>
            <a:pPr indent="0" lvl="0" marL="0" rtl="0" algn="l">
              <a:spcBef>
                <a:spcPts val="0"/>
              </a:spcBef>
              <a:spcAft>
                <a:spcPts val="0"/>
              </a:spcAft>
              <a:buNone/>
            </a:pPr>
            <a:r>
              <a:rPr lang="en" sz="1500">
                <a:solidFill>
                  <a:srgbClr val="000000"/>
                </a:solidFill>
                <a:latin typeface="Arial"/>
                <a:ea typeface="Arial"/>
                <a:cs typeface="Arial"/>
                <a:sym typeface="Arial"/>
              </a:rPr>
              <a:t>plt.yticks([0,5,10,15,20,25,30,35,40,45,50])</a:t>
            </a:r>
            <a:endParaRPr sz="1500">
              <a:solidFill>
                <a:srgbClr val="000000"/>
              </a:solidFill>
              <a:latin typeface="Arial"/>
              <a:ea typeface="Arial"/>
              <a:cs typeface="Arial"/>
              <a:sym typeface="Arial"/>
            </a:endParaRPr>
          </a:p>
          <a:p>
            <a:pPr indent="0" lvl="0" marL="0" rtl="0" algn="l">
              <a:spcBef>
                <a:spcPts val="0"/>
              </a:spcBef>
              <a:spcAft>
                <a:spcPts val="0"/>
              </a:spcAft>
              <a:buNone/>
            </a:pPr>
            <a:r>
              <a:t/>
            </a:r>
            <a:endParaRPr sz="1500">
              <a:solidFill>
                <a:srgbClr val="000000"/>
              </a:solidFill>
              <a:latin typeface="Arial"/>
              <a:ea typeface="Arial"/>
              <a:cs typeface="Arial"/>
              <a:sym typeface="Arial"/>
            </a:endParaRPr>
          </a:p>
          <a:p>
            <a:pPr indent="0" lvl="0" marL="0" rtl="0" algn="l">
              <a:spcBef>
                <a:spcPts val="0"/>
              </a:spcBef>
              <a:spcAft>
                <a:spcPts val="0"/>
              </a:spcAft>
              <a:buNone/>
            </a:pPr>
            <a:r>
              <a:rPr lang="en" sz="1500">
                <a:solidFill>
                  <a:srgbClr val="000000"/>
                </a:solidFill>
                <a:latin typeface="Arial"/>
                <a:ea typeface="Arial"/>
                <a:cs typeface="Arial"/>
                <a:sym typeface="Arial"/>
              </a:rPr>
              <a:t>plt.legend()</a:t>
            </a:r>
            <a:endParaRPr sz="1500">
              <a:solidFill>
                <a:srgbClr val="000000"/>
              </a:solidFill>
              <a:latin typeface="Arial"/>
              <a:ea typeface="Arial"/>
              <a:cs typeface="Arial"/>
              <a:sym typeface="Arial"/>
            </a:endParaRPr>
          </a:p>
          <a:p>
            <a:pPr indent="0" lvl="0" marL="0" rtl="0" algn="l">
              <a:spcBef>
                <a:spcPts val="0"/>
              </a:spcBef>
              <a:spcAft>
                <a:spcPts val="0"/>
              </a:spcAft>
              <a:buNone/>
            </a:pPr>
            <a:r>
              <a:rPr lang="en" sz="1500">
                <a:solidFill>
                  <a:srgbClr val="000000"/>
                </a:solidFill>
                <a:latin typeface="Arial"/>
                <a:ea typeface="Arial"/>
                <a:cs typeface="Arial"/>
                <a:sym typeface="Arial"/>
              </a:rPr>
              <a:t>plt.show()</a:t>
            </a:r>
            <a:endParaRPr sz="1500">
              <a:solidFill>
                <a:srgbClr val="000000"/>
              </a:solidFill>
              <a:latin typeface="Arial"/>
              <a:ea typeface="Arial"/>
              <a:cs typeface="Arial"/>
              <a:sym typeface="Arial"/>
            </a:endParaRPr>
          </a:p>
          <a:p>
            <a:pPr indent="0" lvl="0" marL="0" rtl="0" algn="l">
              <a:spcBef>
                <a:spcPts val="0"/>
              </a:spcBef>
              <a:spcAft>
                <a:spcPts val="0"/>
              </a:spcAft>
              <a:buNone/>
            </a:pPr>
            <a:r>
              <a:t/>
            </a:r>
            <a:endParaRPr sz="2100">
              <a:solidFill>
                <a:srgbClr val="000000"/>
              </a:solidFill>
              <a:latin typeface="Arial"/>
              <a:ea typeface="Arial"/>
              <a:cs typeface="Arial"/>
              <a:sym typeface="Arial"/>
            </a:endParaRPr>
          </a:p>
        </p:txBody>
      </p:sp>
      <p:sp>
        <p:nvSpPr>
          <p:cNvPr id="251" name="Google Shape;251;p34"/>
          <p:cNvSpPr txBox="1"/>
          <p:nvPr>
            <p:ph idx="2" type="body"/>
          </p:nvPr>
        </p:nvSpPr>
        <p:spPr>
          <a:xfrm>
            <a:off x="5235475" y="380850"/>
            <a:ext cx="3089400" cy="4057800"/>
          </a:xfrm>
          <a:prstGeom prst="rect">
            <a:avLst/>
          </a:prstGeom>
        </p:spPr>
        <p:txBody>
          <a:bodyPr anchorCtr="0" anchor="t" bIns="91425" lIns="91425" spcFirstLastPara="1" rIns="91425" wrap="square" tIns="91425">
            <a:noAutofit/>
          </a:bodyPr>
          <a:lstStyle/>
          <a:p>
            <a:pPr indent="0" lvl="0" marL="0" rtl="0" algn="l">
              <a:lnSpc>
                <a:spcPct val="115000"/>
              </a:lnSpc>
              <a:spcBef>
                <a:spcPts val="1500"/>
              </a:spcBef>
              <a:spcAft>
                <a:spcPts val="0"/>
              </a:spcAft>
              <a:buNone/>
            </a:pPr>
            <a:r>
              <a:rPr lang="en" sz="1700">
                <a:solidFill>
                  <a:srgbClr val="000000"/>
                </a:solidFill>
                <a:latin typeface="Arial"/>
                <a:ea typeface="Arial"/>
                <a:cs typeface="Arial"/>
                <a:sym typeface="Arial"/>
              </a:rPr>
              <a:t>In summary, the code segment creates a line plot to visualize the percentage of diabetes patients by age group. It includes labeled axes, a title, specific y-axis ticks, and a legend for better interpretation. The choice of visualization and formatting elements contributes to making the plot more informative and visually appealing.</a:t>
            </a:r>
            <a:endParaRPr sz="1700">
              <a:solidFill>
                <a:srgbClr val="000000"/>
              </a:solidFill>
              <a:latin typeface="Arial"/>
              <a:ea typeface="Arial"/>
              <a:cs typeface="Arial"/>
              <a:sym typeface="Arial"/>
            </a:endParaRPr>
          </a:p>
          <a:p>
            <a:pPr indent="0" lvl="0" marL="0" rtl="0" algn="l">
              <a:lnSpc>
                <a:spcPct val="115000"/>
              </a:lnSpc>
              <a:spcBef>
                <a:spcPts val="0"/>
              </a:spcBef>
              <a:spcAft>
                <a:spcPts val="1200"/>
              </a:spcAft>
              <a:buNone/>
            </a:pPr>
            <a:r>
              <a:t/>
            </a:r>
            <a:endParaRPr sz="1700">
              <a:solidFill>
                <a:srgbClr val="000000"/>
              </a:solidFill>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35"/>
          <p:cNvSpPr txBox="1"/>
          <p:nvPr>
            <p:ph idx="1" type="body"/>
          </p:nvPr>
        </p:nvSpPr>
        <p:spPr>
          <a:xfrm>
            <a:off x="507775" y="380850"/>
            <a:ext cx="4902900" cy="439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000000"/>
                </a:solidFill>
                <a:latin typeface="Arial"/>
                <a:ea typeface="Arial"/>
                <a:cs typeface="Arial"/>
                <a:sym typeface="Arial"/>
              </a:rPr>
              <a:t>"""Patients in age group [70-80) forms largest percentage of patients i.e. around 25%. While [0-10} form smallest percentage."""</a:t>
            </a:r>
            <a:endParaRPr sz="1200">
              <a:solidFill>
                <a:srgbClr val="000000"/>
              </a:solidFill>
              <a:latin typeface="Arial"/>
              <a:ea typeface="Arial"/>
              <a:cs typeface="Arial"/>
              <a:sym typeface="Arial"/>
            </a:endParaRPr>
          </a:p>
          <a:p>
            <a:pPr indent="0" lvl="0" marL="0" rtl="0" algn="l">
              <a:spcBef>
                <a:spcPts val="0"/>
              </a:spcBef>
              <a:spcAft>
                <a:spcPts val="0"/>
              </a:spcAft>
              <a:buNone/>
            </a:pPr>
            <a:r>
              <a:t/>
            </a:r>
            <a:endParaRPr sz="1200">
              <a:solidFill>
                <a:srgbClr val="000000"/>
              </a:solidFill>
              <a:latin typeface="Arial"/>
              <a:ea typeface="Arial"/>
              <a:cs typeface="Arial"/>
              <a:sym typeface="Arial"/>
            </a:endParaRPr>
          </a:p>
          <a:p>
            <a:pPr indent="0" lvl="0" marL="0" rtl="0" algn="l">
              <a:spcBef>
                <a:spcPts val="0"/>
              </a:spcBef>
              <a:spcAft>
                <a:spcPts val="0"/>
              </a:spcAft>
              <a:buNone/>
            </a:pPr>
            <a:r>
              <a:rPr lang="en" sz="1200">
                <a:solidFill>
                  <a:srgbClr val="000000"/>
                </a:solidFill>
                <a:latin typeface="Arial"/>
                <a:ea typeface="Arial"/>
                <a:cs typeface="Arial"/>
                <a:sym typeface="Arial"/>
              </a:rPr>
              <a:t>t_in_h = pd.DataFrame(diabetes["time_in_hospital"].groupby(diabetes["age"]).mean())</a:t>
            </a:r>
            <a:endParaRPr sz="1200">
              <a:solidFill>
                <a:srgbClr val="000000"/>
              </a:solidFill>
              <a:latin typeface="Arial"/>
              <a:ea typeface="Arial"/>
              <a:cs typeface="Arial"/>
              <a:sym typeface="Arial"/>
            </a:endParaRPr>
          </a:p>
          <a:p>
            <a:pPr indent="0" lvl="0" marL="0" rtl="0" algn="l">
              <a:spcBef>
                <a:spcPts val="0"/>
              </a:spcBef>
              <a:spcAft>
                <a:spcPts val="0"/>
              </a:spcAft>
              <a:buNone/>
            </a:pPr>
            <a:r>
              <a:rPr lang="en" sz="1200">
                <a:solidFill>
                  <a:srgbClr val="000000"/>
                </a:solidFill>
                <a:latin typeface="Arial"/>
                <a:ea typeface="Arial"/>
                <a:cs typeface="Arial"/>
                <a:sym typeface="Arial"/>
              </a:rPr>
              <a:t>t_in_h</a:t>
            </a:r>
            <a:endParaRPr sz="1200">
              <a:solidFill>
                <a:srgbClr val="000000"/>
              </a:solidFill>
              <a:latin typeface="Arial"/>
              <a:ea typeface="Arial"/>
              <a:cs typeface="Arial"/>
              <a:sym typeface="Arial"/>
            </a:endParaRPr>
          </a:p>
          <a:p>
            <a:pPr indent="0" lvl="0" marL="0" rtl="0" algn="l">
              <a:spcBef>
                <a:spcPts val="0"/>
              </a:spcBef>
              <a:spcAft>
                <a:spcPts val="0"/>
              </a:spcAft>
              <a:buNone/>
            </a:pPr>
            <a:r>
              <a:t/>
            </a:r>
            <a:endParaRPr sz="1200">
              <a:solidFill>
                <a:srgbClr val="000000"/>
              </a:solidFill>
              <a:latin typeface="Arial"/>
              <a:ea typeface="Arial"/>
              <a:cs typeface="Arial"/>
              <a:sym typeface="Arial"/>
            </a:endParaRPr>
          </a:p>
          <a:p>
            <a:pPr indent="0" lvl="0" marL="0" rtl="0" algn="l">
              <a:spcBef>
                <a:spcPts val="0"/>
              </a:spcBef>
              <a:spcAft>
                <a:spcPts val="0"/>
              </a:spcAft>
              <a:buNone/>
            </a:pPr>
            <a:r>
              <a:rPr lang="en" sz="1200">
                <a:solidFill>
                  <a:srgbClr val="000000"/>
                </a:solidFill>
                <a:latin typeface="Arial"/>
                <a:ea typeface="Arial"/>
                <a:cs typeface="Arial"/>
                <a:sym typeface="Arial"/>
              </a:rPr>
              <a:t>l1 = list(t_in_h.index.values)</a:t>
            </a:r>
            <a:endParaRPr sz="1200">
              <a:solidFill>
                <a:srgbClr val="000000"/>
              </a:solidFill>
              <a:latin typeface="Arial"/>
              <a:ea typeface="Arial"/>
              <a:cs typeface="Arial"/>
              <a:sym typeface="Arial"/>
            </a:endParaRPr>
          </a:p>
          <a:p>
            <a:pPr indent="0" lvl="0" marL="0" rtl="0" algn="l">
              <a:spcBef>
                <a:spcPts val="0"/>
              </a:spcBef>
              <a:spcAft>
                <a:spcPts val="0"/>
              </a:spcAft>
              <a:buNone/>
            </a:pPr>
            <a:r>
              <a:rPr lang="en" sz="1200">
                <a:solidFill>
                  <a:srgbClr val="000000"/>
                </a:solidFill>
                <a:latin typeface="Arial"/>
                <a:ea typeface="Arial"/>
                <a:cs typeface="Arial"/>
                <a:sym typeface="Arial"/>
              </a:rPr>
              <a:t>l2 = list(t_in_h["time_in_hospital"])</a:t>
            </a:r>
            <a:endParaRPr sz="1200">
              <a:solidFill>
                <a:srgbClr val="000000"/>
              </a:solidFill>
              <a:latin typeface="Arial"/>
              <a:ea typeface="Arial"/>
              <a:cs typeface="Arial"/>
              <a:sym typeface="Arial"/>
            </a:endParaRPr>
          </a:p>
          <a:p>
            <a:pPr indent="0" lvl="0" marL="0" rtl="0" algn="l">
              <a:spcBef>
                <a:spcPts val="0"/>
              </a:spcBef>
              <a:spcAft>
                <a:spcPts val="0"/>
              </a:spcAft>
              <a:buNone/>
            </a:pPr>
            <a:r>
              <a:t/>
            </a:r>
            <a:endParaRPr sz="1200">
              <a:solidFill>
                <a:srgbClr val="000000"/>
              </a:solidFill>
              <a:latin typeface="Arial"/>
              <a:ea typeface="Arial"/>
              <a:cs typeface="Arial"/>
              <a:sym typeface="Arial"/>
            </a:endParaRPr>
          </a:p>
          <a:p>
            <a:pPr indent="0" lvl="0" marL="0" rtl="0" algn="l">
              <a:spcBef>
                <a:spcPts val="0"/>
              </a:spcBef>
              <a:spcAft>
                <a:spcPts val="0"/>
              </a:spcAft>
              <a:buNone/>
            </a:pPr>
            <a:r>
              <a:rPr lang="en" sz="1200">
                <a:solidFill>
                  <a:srgbClr val="000000"/>
                </a:solidFill>
                <a:latin typeface="Arial"/>
                <a:ea typeface="Arial"/>
                <a:cs typeface="Arial"/>
                <a:sym typeface="Arial"/>
              </a:rPr>
              <a:t>l1</a:t>
            </a:r>
            <a:endParaRPr sz="1200">
              <a:solidFill>
                <a:srgbClr val="000000"/>
              </a:solidFill>
              <a:latin typeface="Arial"/>
              <a:ea typeface="Arial"/>
              <a:cs typeface="Arial"/>
              <a:sym typeface="Arial"/>
            </a:endParaRPr>
          </a:p>
          <a:p>
            <a:pPr indent="0" lvl="0" marL="0" rtl="0" algn="l">
              <a:spcBef>
                <a:spcPts val="0"/>
              </a:spcBef>
              <a:spcAft>
                <a:spcPts val="0"/>
              </a:spcAft>
              <a:buNone/>
            </a:pPr>
            <a:r>
              <a:rPr lang="en" sz="1200">
                <a:solidFill>
                  <a:srgbClr val="000000"/>
                </a:solidFill>
                <a:latin typeface="Arial"/>
                <a:ea typeface="Arial"/>
                <a:cs typeface="Arial"/>
                <a:sym typeface="Arial"/>
              </a:rPr>
              <a:t>l2</a:t>
            </a:r>
            <a:endParaRPr sz="1200">
              <a:solidFill>
                <a:srgbClr val="000000"/>
              </a:solidFill>
              <a:latin typeface="Arial"/>
              <a:ea typeface="Arial"/>
              <a:cs typeface="Arial"/>
              <a:sym typeface="Arial"/>
            </a:endParaRPr>
          </a:p>
          <a:p>
            <a:pPr indent="0" lvl="0" marL="0" rtl="0" algn="l">
              <a:spcBef>
                <a:spcPts val="0"/>
              </a:spcBef>
              <a:spcAft>
                <a:spcPts val="0"/>
              </a:spcAft>
              <a:buNone/>
            </a:pPr>
            <a:r>
              <a:t/>
            </a:r>
            <a:endParaRPr sz="1200">
              <a:solidFill>
                <a:srgbClr val="000000"/>
              </a:solidFill>
              <a:latin typeface="Arial"/>
              <a:ea typeface="Arial"/>
              <a:cs typeface="Arial"/>
              <a:sym typeface="Arial"/>
            </a:endParaRPr>
          </a:p>
          <a:p>
            <a:pPr indent="0" lvl="0" marL="0" rtl="0" algn="l">
              <a:spcBef>
                <a:spcPts val="0"/>
              </a:spcBef>
              <a:spcAft>
                <a:spcPts val="0"/>
              </a:spcAft>
              <a:buNone/>
            </a:pPr>
            <a:r>
              <a:rPr lang="en" sz="1200">
                <a:solidFill>
                  <a:srgbClr val="000000"/>
                </a:solidFill>
                <a:latin typeface="Arial"/>
                <a:ea typeface="Arial"/>
                <a:cs typeface="Arial"/>
                <a:sym typeface="Arial"/>
              </a:rPr>
              <a:t>plt.figure(figsize = (7,4), dpi = 100)</a:t>
            </a:r>
            <a:endParaRPr sz="1200">
              <a:solidFill>
                <a:srgbClr val="000000"/>
              </a:solidFill>
              <a:latin typeface="Arial"/>
              <a:ea typeface="Arial"/>
              <a:cs typeface="Arial"/>
              <a:sym typeface="Arial"/>
            </a:endParaRPr>
          </a:p>
          <a:p>
            <a:pPr indent="0" lvl="0" marL="0" rtl="0" algn="l">
              <a:spcBef>
                <a:spcPts val="0"/>
              </a:spcBef>
              <a:spcAft>
                <a:spcPts val="0"/>
              </a:spcAft>
              <a:buNone/>
            </a:pPr>
            <a:r>
              <a:t/>
            </a:r>
            <a:endParaRPr sz="1200">
              <a:solidFill>
                <a:srgbClr val="000000"/>
              </a:solidFill>
              <a:latin typeface="Arial"/>
              <a:ea typeface="Arial"/>
              <a:cs typeface="Arial"/>
              <a:sym typeface="Arial"/>
            </a:endParaRPr>
          </a:p>
          <a:p>
            <a:pPr indent="0" lvl="0" marL="0" rtl="0" algn="l">
              <a:spcBef>
                <a:spcPts val="0"/>
              </a:spcBef>
              <a:spcAft>
                <a:spcPts val="0"/>
              </a:spcAft>
              <a:buNone/>
            </a:pPr>
            <a:r>
              <a:rPr lang="en" sz="1200">
                <a:solidFill>
                  <a:srgbClr val="000000"/>
                </a:solidFill>
                <a:latin typeface="Arial"/>
                <a:ea typeface="Arial"/>
                <a:cs typeface="Arial"/>
                <a:sym typeface="Arial"/>
              </a:rPr>
              <a:t>bars = plt.bar(l1,l2, color = "green", hatch = "/")</a:t>
            </a:r>
            <a:endParaRPr sz="1200">
              <a:solidFill>
                <a:srgbClr val="000000"/>
              </a:solidFill>
              <a:latin typeface="Arial"/>
              <a:ea typeface="Arial"/>
              <a:cs typeface="Arial"/>
              <a:sym typeface="Arial"/>
            </a:endParaRPr>
          </a:p>
          <a:p>
            <a:pPr indent="0" lvl="0" marL="0" rtl="0" algn="l">
              <a:spcBef>
                <a:spcPts val="0"/>
              </a:spcBef>
              <a:spcAft>
                <a:spcPts val="0"/>
              </a:spcAft>
              <a:buNone/>
            </a:pPr>
            <a:r>
              <a:rPr lang="en" sz="1200">
                <a:solidFill>
                  <a:srgbClr val="000000"/>
                </a:solidFill>
                <a:latin typeface="Arial"/>
                <a:ea typeface="Arial"/>
                <a:cs typeface="Arial"/>
                <a:sym typeface="Arial"/>
              </a:rPr>
              <a:t>plt.ylabel("Average Days in Hospital ----&gt;", fontdict = {"fontname": "Comic Sans MS", "fontsize": 12})</a:t>
            </a:r>
            <a:endParaRPr sz="1200">
              <a:solidFill>
                <a:srgbClr val="000000"/>
              </a:solidFill>
              <a:latin typeface="Arial"/>
              <a:ea typeface="Arial"/>
              <a:cs typeface="Arial"/>
              <a:sym typeface="Arial"/>
            </a:endParaRPr>
          </a:p>
          <a:p>
            <a:pPr indent="0" lvl="0" marL="0" rtl="0" algn="l">
              <a:spcBef>
                <a:spcPts val="0"/>
              </a:spcBef>
              <a:spcAft>
                <a:spcPts val="0"/>
              </a:spcAft>
              <a:buNone/>
            </a:pPr>
            <a:r>
              <a:rPr lang="en" sz="1200">
                <a:solidFill>
                  <a:srgbClr val="000000"/>
                </a:solidFill>
                <a:latin typeface="Arial"/>
                <a:ea typeface="Arial"/>
                <a:cs typeface="Arial"/>
                <a:sym typeface="Arial"/>
              </a:rPr>
              <a:t>plt.xlabel("Age Group of Patients ----&gt;", fontdict = {"fontname": "Comic Sans MS", "fontsize": 12})</a:t>
            </a:r>
            <a:endParaRPr sz="1200">
              <a:solidFill>
                <a:srgbClr val="000000"/>
              </a:solidFill>
              <a:latin typeface="Arial"/>
              <a:ea typeface="Arial"/>
              <a:cs typeface="Arial"/>
              <a:sym typeface="Arial"/>
            </a:endParaRPr>
          </a:p>
          <a:p>
            <a:pPr indent="0" lvl="0" marL="0" rtl="0" algn="l">
              <a:spcBef>
                <a:spcPts val="0"/>
              </a:spcBef>
              <a:spcAft>
                <a:spcPts val="0"/>
              </a:spcAft>
              <a:buNone/>
            </a:pPr>
            <a:r>
              <a:t/>
            </a:r>
            <a:endParaRPr sz="1200">
              <a:solidFill>
                <a:srgbClr val="000000"/>
              </a:solidFill>
              <a:latin typeface="Arial"/>
              <a:ea typeface="Arial"/>
              <a:cs typeface="Arial"/>
              <a:sym typeface="Arial"/>
            </a:endParaRPr>
          </a:p>
          <a:p>
            <a:pPr indent="0" lvl="0" marL="0" rtl="0" algn="l">
              <a:spcBef>
                <a:spcPts val="0"/>
              </a:spcBef>
              <a:spcAft>
                <a:spcPts val="0"/>
              </a:spcAft>
              <a:buNone/>
            </a:pPr>
            <a:r>
              <a:t/>
            </a:r>
            <a:endParaRPr sz="1200">
              <a:solidFill>
                <a:srgbClr val="000000"/>
              </a:solidFill>
              <a:latin typeface="Arial"/>
              <a:ea typeface="Arial"/>
              <a:cs typeface="Arial"/>
              <a:sym typeface="Arial"/>
            </a:endParaRPr>
          </a:p>
        </p:txBody>
      </p:sp>
      <p:sp>
        <p:nvSpPr>
          <p:cNvPr id="257" name="Google Shape;257;p35"/>
          <p:cNvSpPr txBox="1"/>
          <p:nvPr>
            <p:ph idx="2" type="body"/>
          </p:nvPr>
        </p:nvSpPr>
        <p:spPr>
          <a:xfrm>
            <a:off x="5235475" y="380850"/>
            <a:ext cx="3089400" cy="40578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1600">
                <a:solidFill>
                  <a:srgbClr val="000000"/>
                </a:solidFill>
                <a:latin typeface="Arial"/>
                <a:ea typeface="Arial"/>
                <a:cs typeface="Arial"/>
                <a:sym typeface="Arial"/>
              </a:rPr>
              <a:t>The provided code generates a bar plot to visualize the average time patients spend in the hospital based on different age groups. This type of analysis helps identify trends and patterns in hospitalization durations across age categories. The comment at the beginning provides a brief summary of the findings from the analysis</a:t>
            </a:r>
            <a:endParaRPr sz="1600">
              <a:solidFill>
                <a:srgbClr val="000000"/>
              </a:solidFill>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36"/>
          <p:cNvSpPr txBox="1"/>
          <p:nvPr>
            <p:ph idx="1" type="body"/>
          </p:nvPr>
        </p:nvSpPr>
        <p:spPr>
          <a:xfrm>
            <a:off x="507775" y="380850"/>
            <a:ext cx="4902900" cy="439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solidFill>
                  <a:srgbClr val="000000"/>
                </a:solidFill>
                <a:latin typeface="Arial"/>
                <a:ea typeface="Arial"/>
                <a:cs typeface="Arial"/>
                <a:sym typeface="Arial"/>
              </a:rPr>
              <a:t>plt.title("Days Spent in Hospital by Diabetes Patients", fontdict = {"fontweight": "bold"})</a:t>
            </a:r>
            <a:endParaRPr sz="1700">
              <a:solidFill>
                <a:srgbClr val="000000"/>
              </a:solidFill>
              <a:latin typeface="Arial"/>
              <a:ea typeface="Arial"/>
              <a:cs typeface="Arial"/>
              <a:sym typeface="Arial"/>
            </a:endParaRPr>
          </a:p>
          <a:p>
            <a:pPr indent="0" lvl="0" marL="0" rtl="0" algn="l">
              <a:spcBef>
                <a:spcPts val="0"/>
              </a:spcBef>
              <a:spcAft>
                <a:spcPts val="0"/>
              </a:spcAft>
              <a:buNone/>
            </a:pPr>
            <a:r>
              <a:t/>
            </a:r>
            <a:endParaRPr sz="1700">
              <a:solidFill>
                <a:srgbClr val="000000"/>
              </a:solidFill>
              <a:latin typeface="Arial"/>
              <a:ea typeface="Arial"/>
              <a:cs typeface="Arial"/>
              <a:sym typeface="Arial"/>
            </a:endParaRPr>
          </a:p>
          <a:p>
            <a:pPr indent="0" lvl="0" marL="0" rtl="0" algn="l">
              <a:spcBef>
                <a:spcPts val="0"/>
              </a:spcBef>
              <a:spcAft>
                <a:spcPts val="0"/>
              </a:spcAft>
              <a:buNone/>
            </a:pPr>
            <a:r>
              <a:rPr lang="en" sz="1700">
                <a:solidFill>
                  <a:srgbClr val="000000"/>
                </a:solidFill>
                <a:latin typeface="Arial"/>
                <a:ea typeface="Arial"/>
                <a:cs typeface="Arial"/>
                <a:sym typeface="Arial"/>
              </a:rPr>
              <a:t>plt.show()</a:t>
            </a:r>
            <a:endParaRPr sz="1700">
              <a:solidFill>
                <a:srgbClr val="000000"/>
              </a:solidFill>
              <a:latin typeface="Arial"/>
              <a:ea typeface="Arial"/>
              <a:cs typeface="Arial"/>
              <a:sym typeface="Arial"/>
            </a:endParaRPr>
          </a:p>
          <a:p>
            <a:pPr indent="0" lvl="0" marL="0" rtl="0" algn="l">
              <a:spcBef>
                <a:spcPts val="0"/>
              </a:spcBef>
              <a:spcAft>
                <a:spcPts val="0"/>
              </a:spcAft>
              <a:buNone/>
            </a:pPr>
            <a:r>
              <a:t/>
            </a:r>
            <a:endParaRPr sz="1700">
              <a:solidFill>
                <a:srgbClr val="000000"/>
              </a:solidFill>
              <a:latin typeface="Arial"/>
              <a:ea typeface="Arial"/>
              <a:cs typeface="Arial"/>
              <a:sym typeface="Arial"/>
            </a:endParaRPr>
          </a:p>
          <a:p>
            <a:pPr indent="0" lvl="0" marL="0" rtl="0" algn="l">
              <a:spcBef>
                <a:spcPts val="0"/>
              </a:spcBef>
              <a:spcAft>
                <a:spcPts val="0"/>
              </a:spcAft>
              <a:buNone/>
            </a:pPr>
            <a:r>
              <a:rPr lang="en" sz="1700">
                <a:solidFill>
                  <a:srgbClr val="000000"/>
                </a:solidFill>
                <a:latin typeface="Arial"/>
                <a:ea typeface="Arial"/>
                <a:cs typeface="Arial"/>
                <a:sym typeface="Arial"/>
              </a:rPr>
              <a:t>"""Patients in age group of [80-90) spend high number of day in hospital on an average."""</a:t>
            </a:r>
            <a:endParaRPr sz="1700">
              <a:solidFill>
                <a:srgbClr val="000000"/>
              </a:solidFill>
              <a:latin typeface="Arial"/>
              <a:ea typeface="Arial"/>
              <a:cs typeface="Arial"/>
              <a:sym typeface="Arial"/>
            </a:endParaRPr>
          </a:p>
          <a:p>
            <a:pPr indent="0" lvl="0" marL="0" rtl="0" algn="l">
              <a:spcBef>
                <a:spcPts val="0"/>
              </a:spcBef>
              <a:spcAft>
                <a:spcPts val="0"/>
              </a:spcAft>
              <a:buNone/>
            </a:pPr>
            <a:r>
              <a:t/>
            </a:r>
            <a:endParaRPr sz="1700">
              <a:solidFill>
                <a:srgbClr val="000000"/>
              </a:solidFill>
              <a:latin typeface="Arial"/>
              <a:ea typeface="Arial"/>
              <a:cs typeface="Arial"/>
              <a:sym typeface="Arial"/>
            </a:endParaRPr>
          </a:p>
          <a:p>
            <a:pPr indent="0" lvl="0" marL="0" rtl="0" algn="l">
              <a:spcBef>
                <a:spcPts val="0"/>
              </a:spcBef>
              <a:spcAft>
                <a:spcPts val="0"/>
              </a:spcAft>
              <a:buNone/>
            </a:pPr>
            <a:r>
              <a:rPr lang="en" sz="1700">
                <a:solidFill>
                  <a:srgbClr val="000000"/>
                </a:solidFill>
                <a:latin typeface="Arial"/>
                <a:ea typeface="Arial"/>
                <a:cs typeface="Arial"/>
                <a:sym typeface="Arial"/>
              </a:rPr>
              <a:t>num_lab = pd.DataFrame(diabetes["num_lab_procedures"].groupby(diabetes["age"]).mean())</a:t>
            </a:r>
            <a:endParaRPr sz="1700">
              <a:solidFill>
                <a:srgbClr val="000000"/>
              </a:solidFill>
              <a:latin typeface="Arial"/>
              <a:ea typeface="Arial"/>
              <a:cs typeface="Arial"/>
              <a:sym typeface="Arial"/>
            </a:endParaRPr>
          </a:p>
          <a:p>
            <a:pPr indent="0" lvl="0" marL="0" rtl="0" algn="l">
              <a:spcBef>
                <a:spcPts val="0"/>
              </a:spcBef>
              <a:spcAft>
                <a:spcPts val="0"/>
              </a:spcAft>
              <a:buNone/>
            </a:pPr>
            <a:r>
              <a:rPr lang="en" sz="1700">
                <a:solidFill>
                  <a:srgbClr val="000000"/>
                </a:solidFill>
                <a:latin typeface="Arial"/>
                <a:ea typeface="Arial"/>
                <a:cs typeface="Arial"/>
                <a:sym typeface="Arial"/>
              </a:rPr>
              <a:t>l1 = list(num_lab.index.values)</a:t>
            </a:r>
            <a:endParaRPr sz="1700">
              <a:solidFill>
                <a:srgbClr val="000000"/>
              </a:solidFill>
              <a:latin typeface="Arial"/>
              <a:ea typeface="Arial"/>
              <a:cs typeface="Arial"/>
              <a:sym typeface="Arial"/>
            </a:endParaRPr>
          </a:p>
          <a:p>
            <a:pPr indent="0" lvl="0" marL="0" rtl="0" algn="l">
              <a:spcBef>
                <a:spcPts val="0"/>
              </a:spcBef>
              <a:spcAft>
                <a:spcPts val="0"/>
              </a:spcAft>
              <a:buNone/>
            </a:pPr>
            <a:r>
              <a:rPr lang="en" sz="1700">
                <a:solidFill>
                  <a:srgbClr val="000000"/>
                </a:solidFill>
                <a:latin typeface="Arial"/>
                <a:ea typeface="Arial"/>
                <a:cs typeface="Arial"/>
                <a:sym typeface="Arial"/>
              </a:rPr>
              <a:t>l2 = list(num_lab["num_lab_procedures"])</a:t>
            </a:r>
            <a:endParaRPr sz="1800">
              <a:solidFill>
                <a:srgbClr val="000000"/>
              </a:solidFill>
              <a:latin typeface="Arial"/>
              <a:ea typeface="Arial"/>
              <a:cs typeface="Arial"/>
              <a:sym typeface="Arial"/>
            </a:endParaRPr>
          </a:p>
        </p:txBody>
      </p:sp>
      <p:sp>
        <p:nvSpPr>
          <p:cNvPr id="263" name="Google Shape;263;p36"/>
          <p:cNvSpPr txBox="1"/>
          <p:nvPr>
            <p:ph idx="2" type="body"/>
          </p:nvPr>
        </p:nvSpPr>
        <p:spPr>
          <a:xfrm>
            <a:off x="5235475" y="380850"/>
            <a:ext cx="3089400" cy="40578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1800">
                <a:solidFill>
                  <a:srgbClr val="000000"/>
                </a:solidFill>
                <a:latin typeface="Arial"/>
                <a:ea typeface="Arial"/>
                <a:cs typeface="Arial"/>
                <a:sym typeface="Arial"/>
              </a:rPr>
              <a:t>The provided code generates a bar plot to visualize the average number of laboratory procedures conducted for diabetes patients based on different age groups. The comment at the end provides a brief summary of the findings from the analysis.</a:t>
            </a:r>
            <a:endParaRPr sz="2000">
              <a:solidFill>
                <a:srgbClr val="000000"/>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37"/>
          <p:cNvSpPr txBox="1"/>
          <p:nvPr>
            <p:ph idx="1" type="body"/>
          </p:nvPr>
        </p:nvSpPr>
        <p:spPr>
          <a:xfrm>
            <a:off x="507775" y="380850"/>
            <a:ext cx="4902900" cy="439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000000"/>
                </a:solidFill>
                <a:latin typeface="Arial"/>
                <a:ea typeface="Arial"/>
                <a:cs typeface="Arial"/>
                <a:sym typeface="Arial"/>
              </a:rPr>
              <a:t>plt.figure(figsize = (7,4), dpi = 100)</a:t>
            </a:r>
            <a:endParaRPr sz="1600">
              <a:solidFill>
                <a:srgbClr val="000000"/>
              </a:solidFill>
              <a:latin typeface="Arial"/>
              <a:ea typeface="Arial"/>
              <a:cs typeface="Arial"/>
              <a:sym typeface="Arial"/>
            </a:endParaRPr>
          </a:p>
          <a:p>
            <a:pPr indent="0" lvl="0" marL="0" rtl="0" algn="l">
              <a:spcBef>
                <a:spcPts val="0"/>
              </a:spcBef>
              <a:spcAft>
                <a:spcPts val="0"/>
              </a:spcAft>
              <a:buNone/>
            </a:pPr>
            <a:r>
              <a:t/>
            </a:r>
            <a:endParaRPr sz="1600">
              <a:solidFill>
                <a:srgbClr val="000000"/>
              </a:solidFill>
              <a:latin typeface="Arial"/>
              <a:ea typeface="Arial"/>
              <a:cs typeface="Arial"/>
              <a:sym typeface="Arial"/>
            </a:endParaRPr>
          </a:p>
          <a:p>
            <a:pPr indent="0" lvl="0" marL="0" rtl="0" algn="l">
              <a:spcBef>
                <a:spcPts val="0"/>
              </a:spcBef>
              <a:spcAft>
                <a:spcPts val="0"/>
              </a:spcAft>
              <a:buNone/>
            </a:pPr>
            <a:r>
              <a:rPr lang="en" sz="1600">
                <a:solidFill>
                  <a:srgbClr val="000000"/>
                </a:solidFill>
                <a:latin typeface="Arial"/>
                <a:ea typeface="Arial"/>
                <a:cs typeface="Arial"/>
                <a:sym typeface="Arial"/>
              </a:rPr>
              <a:t>bars = plt.bar(l1,l2, color = "maroon", hatch = ".")</a:t>
            </a:r>
            <a:endParaRPr sz="1600">
              <a:solidFill>
                <a:srgbClr val="000000"/>
              </a:solidFill>
              <a:latin typeface="Arial"/>
              <a:ea typeface="Arial"/>
              <a:cs typeface="Arial"/>
              <a:sym typeface="Arial"/>
            </a:endParaRPr>
          </a:p>
          <a:p>
            <a:pPr indent="0" lvl="0" marL="0" rtl="0" algn="l">
              <a:spcBef>
                <a:spcPts val="0"/>
              </a:spcBef>
              <a:spcAft>
                <a:spcPts val="0"/>
              </a:spcAft>
              <a:buNone/>
            </a:pPr>
            <a:r>
              <a:rPr lang="en" sz="1600">
                <a:solidFill>
                  <a:srgbClr val="000000"/>
                </a:solidFill>
                <a:latin typeface="Arial"/>
                <a:ea typeface="Arial"/>
                <a:cs typeface="Arial"/>
                <a:sym typeface="Arial"/>
              </a:rPr>
              <a:t>plt.ylabel("Average Number of Procedures ----&gt;", fontdict = {"fontname": "Comic Sans MS", "fontsize": 12})</a:t>
            </a:r>
            <a:endParaRPr sz="1600">
              <a:solidFill>
                <a:srgbClr val="000000"/>
              </a:solidFill>
              <a:latin typeface="Arial"/>
              <a:ea typeface="Arial"/>
              <a:cs typeface="Arial"/>
              <a:sym typeface="Arial"/>
            </a:endParaRPr>
          </a:p>
          <a:p>
            <a:pPr indent="0" lvl="0" marL="0" rtl="0" algn="l">
              <a:spcBef>
                <a:spcPts val="0"/>
              </a:spcBef>
              <a:spcAft>
                <a:spcPts val="0"/>
              </a:spcAft>
              <a:buNone/>
            </a:pPr>
            <a:r>
              <a:rPr lang="en" sz="1600">
                <a:solidFill>
                  <a:srgbClr val="000000"/>
                </a:solidFill>
                <a:latin typeface="Arial"/>
                <a:ea typeface="Arial"/>
                <a:cs typeface="Arial"/>
                <a:sym typeface="Arial"/>
              </a:rPr>
              <a:t>plt.xlabel("Age Group of Patients ----&gt;", fontdict = {"fontname": "Comic Sans MS", "fontsize": 12})</a:t>
            </a:r>
            <a:endParaRPr sz="1600">
              <a:solidFill>
                <a:srgbClr val="000000"/>
              </a:solidFill>
              <a:latin typeface="Arial"/>
              <a:ea typeface="Arial"/>
              <a:cs typeface="Arial"/>
              <a:sym typeface="Arial"/>
            </a:endParaRPr>
          </a:p>
          <a:p>
            <a:pPr indent="0" lvl="0" marL="0" rtl="0" algn="l">
              <a:spcBef>
                <a:spcPts val="0"/>
              </a:spcBef>
              <a:spcAft>
                <a:spcPts val="0"/>
              </a:spcAft>
              <a:buNone/>
            </a:pPr>
            <a:r>
              <a:t/>
            </a:r>
            <a:endParaRPr sz="1600">
              <a:solidFill>
                <a:srgbClr val="000000"/>
              </a:solidFill>
              <a:latin typeface="Arial"/>
              <a:ea typeface="Arial"/>
              <a:cs typeface="Arial"/>
              <a:sym typeface="Arial"/>
            </a:endParaRPr>
          </a:p>
          <a:p>
            <a:pPr indent="0" lvl="0" marL="0" rtl="0" algn="l">
              <a:spcBef>
                <a:spcPts val="0"/>
              </a:spcBef>
              <a:spcAft>
                <a:spcPts val="0"/>
              </a:spcAft>
              <a:buNone/>
            </a:pPr>
            <a:r>
              <a:rPr lang="en" sz="1600">
                <a:solidFill>
                  <a:srgbClr val="000000"/>
                </a:solidFill>
                <a:latin typeface="Arial"/>
                <a:ea typeface="Arial"/>
                <a:cs typeface="Arial"/>
                <a:sym typeface="Arial"/>
              </a:rPr>
              <a:t>plt.title("Average Number of Lab Procedures by Diabetes Patients", fontdict = {"fontweight": "bold"})</a:t>
            </a:r>
            <a:endParaRPr sz="1600">
              <a:solidFill>
                <a:srgbClr val="000000"/>
              </a:solidFill>
              <a:latin typeface="Arial"/>
              <a:ea typeface="Arial"/>
              <a:cs typeface="Arial"/>
              <a:sym typeface="Arial"/>
            </a:endParaRPr>
          </a:p>
          <a:p>
            <a:pPr indent="0" lvl="0" marL="0" rtl="0" algn="l">
              <a:spcBef>
                <a:spcPts val="0"/>
              </a:spcBef>
              <a:spcAft>
                <a:spcPts val="0"/>
              </a:spcAft>
              <a:buNone/>
            </a:pPr>
            <a:r>
              <a:t/>
            </a:r>
            <a:endParaRPr sz="1600">
              <a:solidFill>
                <a:srgbClr val="000000"/>
              </a:solidFill>
              <a:latin typeface="Arial"/>
              <a:ea typeface="Arial"/>
              <a:cs typeface="Arial"/>
              <a:sym typeface="Arial"/>
            </a:endParaRPr>
          </a:p>
          <a:p>
            <a:pPr indent="0" lvl="0" marL="0" rtl="0" algn="l">
              <a:spcBef>
                <a:spcPts val="0"/>
              </a:spcBef>
              <a:spcAft>
                <a:spcPts val="0"/>
              </a:spcAft>
              <a:buNone/>
            </a:pPr>
            <a:r>
              <a:rPr lang="en" sz="1600">
                <a:solidFill>
                  <a:srgbClr val="000000"/>
                </a:solidFill>
                <a:latin typeface="Arial"/>
                <a:ea typeface="Arial"/>
                <a:cs typeface="Arial"/>
                <a:sym typeface="Arial"/>
              </a:rPr>
              <a:t>plt.show()</a:t>
            </a:r>
            <a:endParaRPr sz="1600">
              <a:solidFill>
                <a:srgbClr val="000000"/>
              </a:solidFill>
              <a:latin typeface="Arial"/>
              <a:ea typeface="Arial"/>
              <a:cs typeface="Arial"/>
              <a:sym typeface="Arial"/>
            </a:endParaRPr>
          </a:p>
          <a:p>
            <a:pPr indent="0" lvl="0" marL="0" rtl="0" algn="l">
              <a:spcBef>
                <a:spcPts val="0"/>
              </a:spcBef>
              <a:spcAft>
                <a:spcPts val="0"/>
              </a:spcAft>
              <a:buNone/>
            </a:pPr>
            <a:r>
              <a:t/>
            </a:r>
            <a:endParaRPr sz="1600">
              <a:solidFill>
                <a:srgbClr val="000000"/>
              </a:solidFill>
              <a:latin typeface="Arial"/>
              <a:ea typeface="Arial"/>
              <a:cs typeface="Arial"/>
              <a:sym typeface="Arial"/>
            </a:endParaRPr>
          </a:p>
        </p:txBody>
      </p:sp>
      <p:sp>
        <p:nvSpPr>
          <p:cNvPr id="269" name="Google Shape;269;p37"/>
          <p:cNvSpPr txBox="1"/>
          <p:nvPr>
            <p:ph idx="2" type="body"/>
          </p:nvPr>
        </p:nvSpPr>
        <p:spPr>
          <a:xfrm>
            <a:off x="5235475" y="380850"/>
            <a:ext cx="3089400" cy="4057800"/>
          </a:xfrm>
          <a:prstGeom prst="rect">
            <a:avLst/>
          </a:prstGeom>
        </p:spPr>
        <p:txBody>
          <a:bodyPr anchorCtr="0" anchor="t" bIns="91425" lIns="91425" spcFirstLastPara="1" rIns="91425" wrap="square" tIns="91425">
            <a:noAutofit/>
          </a:bodyPr>
          <a:lstStyle/>
          <a:p>
            <a:pPr indent="0" lvl="0" marL="0" rtl="0" algn="l">
              <a:lnSpc>
                <a:spcPct val="115000"/>
              </a:lnSpc>
              <a:spcBef>
                <a:spcPts val="1500"/>
              </a:spcBef>
              <a:spcAft>
                <a:spcPts val="0"/>
              </a:spcAft>
              <a:buNone/>
            </a:pPr>
            <a:r>
              <a:rPr lang="en" sz="1700">
                <a:solidFill>
                  <a:srgbClr val="000000"/>
                </a:solidFill>
                <a:latin typeface="Arial"/>
                <a:ea typeface="Arial"/>
                <a:cs typeface="Arial"/>
                <a:sym typeface="Arial"/>
              </a:rPr>
              <a:t>In summary, the provided code generates a bar plot to visualize the average number of laboratory procedures conducted for diabetes patients based on different age groups. The chosen colors, hatch pattern, and formatting elements contribute to making the plot more visually appealing and informative.</a:t>
            </a:r>
            <a:endParaRPr sz="1700">
              <a:solidFill>
                <a:srgbClr val="000000"/>
              </a:solidFill>
              <a:latin typeface="Arial"/>
              <a:ea typeface="Arial"/>
              <a:cs typeface="Arial"/>
              <a:sym typeface="Arial"/>
            </a:endParaRPr>
          </a:p>
          <a:p>
            <a:pPr indent="0" lvl="0" marL="0" rtl="0" algn="l">
              <a:lnSpc>
                <a:spcPct val="115000"/>
              </a:lnSpc>
              <a:spcBef>
                <a:spcPts val="0"/>
              </a:spcBef>
              <a:spcAft>
                <a:spcPts val="1200"/>
              </a:spcAft>
              <a:buNone/>
            </a:pPr>
            <a:r>
              <a:t/>
            </a:r>
            <a:endParaRPr sz="2000">
              <a:solidFill>
                <a:srgbClr val="000000"/>
              </a:solidFill>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38"/>
          <p:cNvSpPr txBox="1"/>
          <p:nvPr>
            <p:ph idx="1" type="body"/>
          </p:nvPr>
        </p:nvSpPr>
        <p:spPr>
          <a:xfrm>
            <a:off x="507775" y="380850"/>
            <a:ext cx="4902900" cy="439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000000"/>
                </a:solidFill>
                <a:latin typeface="Arial"/>
                <a:ea typeface="Arial"/>
                <a:cs typeface="Arial"/>
                <a:sym typeface="Arial"/>
              </a:rPr>
              <a:t>"""Average number of Lab Procedures are almost similar for all age groups with slight increase above age of 70"""</a:t>
            </a:r>
            <a:endParaRPr sz="1800">
              <a:solidFill>
                <a:srgbClr val="000000"/>
              </a:solidFill>
              <a:latin typeface="Arial"/>
              <a:ea typeface="Arial"/>
              <a:cs typeface="Arial"/>
              <a:sym typeface="Arial"/>
            </a:endParaRPr>
          </a:p>
          <a:p>
            <a:pPr indent="0" lvl="0" marL="0" rtl="0" algn="l">
              <a:spcBef>
                <a:spcPts val="0"/>
              </a:spcBef>
              <a:spcAft>
                <a:spcPts val="0"/>
              </a:spcAft>
              <a:buNone/>
            </a:pPr>
            <a:r>
              <a:t/>
            </a:r>
            <a:endParaRPr sz="1800">
              <a:solidFill>
                <a:srgbClr val="000000"/>
              </a:solidFill>
              <a:latin typeface="Arial"/>
              <a:ea typeface="Arial"/>
              <a:cs typeface="Arial"/>
              <a:sym typeface="Arial"/>
            </a:endParaRPr>
          </a:p>
          <a:p>
            <a:pPr indent="0" lvl="0" marL="0" rtl="0" algn="l">
              <a:spcBef>
                <a:spcPts val="0"/>
              </a:spcBef>
              <a:spcAft>
                <a:spcPts val="0"/>
              </a:spcAft>
              <a:buNone/>
            </a:pPr>
            <a:r>
              <a:rPr lang="en" sz="1800">
                <a:solidFill>
                  <a:srgbClr val="000000"/>
                </a:solidFill>
                <a:latin typeface="Arial"/>
                <a:ea typeface="Arial"/>
                <a:cs typeface="Arial"/>
                <a:sym typeface="Arial"/>
              </a:rPr>
              <a:t>num_diag = pd.DataFrame(diabetes["number_diagnoses"].groupby(diabetes["age"]).mean())</a:t>
            </a:r>
            <a:endParaRPr sz="1800">
              <a:solidFill>
                <a:srgbClr val="000000"/>
              </a:solidFill>
              <a:latin typeface="Arial"/>
              <a:ea typeface="Arial"/>
              <a:cs typeface="Arial"/>
              <a:sym typeface="Arial"/>
            </a:endParaRPr>
          </a:p>
          <a:p>
            <a:pPr indent="0" lvl="0" marL="0" rtl="0" algn="l">
              <a:spcBef>
                <a:spcPts val="0"/>
              </a:spcBef>
              <a:spcAft>
                <a:spcPts val="0"/>
              </a:spcAft>
              <a:buNone/>
            </a:pPr>
            <a:r>
              <a:rPr lang="en" sz="1800">
                <a:solidFill>
                  <a:srgbClr val="000000"/>
                </a:solidFill>
                <a:latin typeface="Arial"/>
                <a:ea typeface="Arial"/>
                <a:cs typeface="Arial"/>
                <a:sym typeface="Arial"/>
              </a:rPr>
              <a:t>l1 = list(num_diag.index.values)</a:t>
            </a:r>
            <a:endParaRPr sz="1800">
              <a:solidFill>
                <a:srgbClr val="000000"/>
              </a:solidFill>
              <a:latin typeface="Arial"/>
              <a:ea typeface="Arial"/>
              <a:cs typeface="Arial"/>
              <a:sym typeface="Arial"/>
            </a:endParaRPr>
          </a:p>
          <a:p>
            <a:pPr indent="0" lvl="0" marL="0" rtl="0" algn="l">
              <a:spcBef>
                <a:spcPts val="0"/>
              </a:spcBef>
              <a:spcAft>
                <a:spcPts val="0"/>
              </a:spcAft>
              <a:buNone/>
            </a:pPr>
            <a:r>
              <a:rPr lang="en" sz="1800">
                <a:solidFill>
                  <a:srgbClr val="000000"/>
                </a:solidFill>
                <a:latin typeface="Arial"/>
                <a:ea typeface="Arial"/>
                <a:cs typeface="Arial"/>
                <a:sym typeface="Arial"/>
              </a:rPr>
              <a:t>l2 = list(num_diag["number_diagnoses"])</a:t>
            </a:r>
            <a:endParaRPr sz="1800">
              <a:solidFill>
                <a:srgbClr val="000000"/>
              </a:solidFill>
              <a:latin typeface="Arial"/>
              <a:ea typeface="Arial"/>
              <a:cs typeface="Arial"/>
              <a:sym typeface="Arial"/>
            </a:endParaRPr>
          </a:p>
          <a:p>
            <a:pPr indent="0" lvl="0" marL="0" rtl="0" algn="l">
              <a:spcBef>
                <a:spcPts val="0"/>
              </a:spcBef>
              <a:spcAft>
                <a:spcPts val="0"/>
              </a:spcAft>
              <a:buNone/>
            </a:pPr>
            <a:r>
              <a:t/>
            </a:r>
            <a:endParaRPr sz="1800">
              <a:solidFill>
                <a:srgbClr val="000000"/>
              </a:solidFill>
              <a:latin typeface="Arial"/>
              <a:ea typeface="Arial"/>
              <a:cs typeface="Arial"/>
              <a:sym typeface="Arial"/>
            </a:endParaRPr>
          </a:p>
          <a:p>
            <a:pPr indent="0" lvl="0" marL="0" rtl="0" algn="l">
              <a:spcBef>
                <a:spcPts val="0"/>
              </a:spcBef>
              <a:spcAft>
                <a:spcPts val="0"/>
              </a:spcAft>
              <a:buNone/>
            </a:pPr>
            <a:r>
              <a:rPr lang="en" sz="1800">
                <a:solidFill>
                  <a:srgbClr val="000000"/>
                </a:solidFill>
                <a:latin typeface="Arial"/>
                <a:ea typeface="Arial"/>
                <a:cs typeface="Arial"/>
                <a:sym typeface="Arial"/>
              </a:rPr>
              <a:t>plt.figure(figsize = (7,4), dpi = 100)</a:t>
            </a:r>
            <a:endParaRPr sz="1800">
              <a:solidFill>
                <a:srgbClr val="000000"/>
              </a:solidFill>
              <a:latin typeface="Arial"/>
              <a:ea typeface="Arial"/>
              <a:cs typeface="Arial"/>
              <a:sym typeface="Arial"/>
            </a:endParaRPr>
          </a:p>
          <a:p>
            <a:pPr indent="0" lvl="0" marL="0" rtl="0" algn="l">
              <a:spcBef>
                <a:spcPts val="0"/>
              </a:spcBef>
              <a:spcAft>
                <a:spcPts val="0"/>
              </a:spcAft>
              <a:buNone/>
            </a:pPr>
            <a:r>
              <a:t/>
            </a:r>
            <a:endParaRPr sz="1800">
              <a:solidFill>
                <a:srgbClr val="000000"/>
              </a:solidFill>
              <a:latin typeface="Arial"/>
              <a:ea typeface="Arial"/>
              <a:cs typeface="Arial"/>
              <a:sym typeface="Arial"/>
            </a:endParaRPr>
          </a:p>
          <a:p>
            <a:pPr indent="0" lvl="0" marL="0" rtl="0" algn="l">
              <a:spcBef>
                <a:spcPts val="0"/>
              </a:spcBef>
              <a:spcAft>
                <a:spcPts val="0"/>
              </a:spcAft>
              <a:buNone/>
            </a:pPr>
            <a:r>
              <a:t/>
            </a:r>
            <a:endParaRPr sz="1800">
              <a:solidFill>
                <a:srgbClr val="000000"/>
              </a:solidFill>
              <a:latin typeface="Arial"/>
              <a:ea typeface="Arial"/>
              <a:cs typeface="Arial"/>
              <a:sym typeface="Arial"/>
            </a:endParaRPr>
          </a:p>
        </p:txBody>
      </p:sp>
      <p:sp>
        <p:nvSpPr>
          <p:cNvPr id="275" name="Google Shape;275;p38"/>
          <p:cNvSpPr txBox="1"/>
          <p:nvPr>
            <p:ph idx="2" type="body"/>
          </p:nvPr>
        </p:nvSpPr>
        <p:spPr>
          <a:xfrm>
            <a:off x="5235475" y="380850"/>
            <a:ext cx="3089400" cy="40578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1600">
                <a:solidFill>
                  <a:srgbClr val="000000"/>
                </a:solidFill>
                <a:latin typeface="Arial"/>
                <a:ea typeface="Arial"/>
                <a:cs typeface="Arial"/>
                <a:sym typeface="Arial"/>
              </a:rPr>
              <a:t>In summary, the provided code generates a bar plot to visualize the average number of diagnoses for diabetes patients based on different age groups. The chosen colors, hatch pattern, and formatting elements contribute to making the plot more visually appealing and informative. The comment provides additional insights into the findings from the analysis.</a:t>
            </a:r>
            <a:endParaRPr sz="1800">
              <a:solidFill>
                <a:srgbClr val="000000"/>
              </a:solidFill>
              <a:latin typeface="Arial"/>
              <a:ea typeface="Arial"/>
              <a:cs typeface="Arial"/>
              <a:sym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39"/>
          <p:cNvSpPr txBox="1"/>
          <p:nvPr>
            <p:ph idx="1" type="body"/>
          </p:nvPr>
        </p:nvSpPr>
        <p:spPr>
          <a:xfrm>
            <a:off x="507775" y="380850"/>
            <a:ext cx="4902900" cy="439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000000"/>
                </a:solidFill>
                <a:latin typeface="Arial"/>
                <a:ea typeface="Arial"/>
                <a:cs typeface="Arial"/>
                <a:sym typeface="Arial"/>
              </a:rPr>
              <a:t>bars = plt.bar(l1,l2, color = "navy", hatch = </a:t>
            </a:r>
            <a:r>
              <a:rPr lang="en" sz="1800">
                <a:solidFill>
                  <a:srgbClr val="000000"/>
                </a:solidFill>
                <a:latin typeface="Arial"/>
                <a:ea typeface="Arial"/>
                <a:cs typeface="Arial"/>
                <a:sym typeface="Arial"/>
              </a:rPr>
              <a:t>"+")</a:t>
            </a:r>
            <a:endParaRPr sz="1800">
              <a:solidFill>
                <a:srgbClr val="000000"/>
              </a:solidFill>
              <a:latin typeface="Arial"/>
              <a:ea typeface="Arial"/>
              <a:cs typeface="Arial"/>
              <a:sym typeface="Arial"/>
            </a:endParaRPr>
          </a:p>
          <a:p>
            <a:pPr indent="0" lvl="0" marL="0" rtl="0" algn="l">
              <a:spcBef>
                <a:spcPts val="0"/>
              </a:spcBef>
              <a:spcAft>
                <a:spcPts val="0"/>
              </a:spcAft>
              <a:buNone/>
            </a:pPr>
            <a:r>
              <a:rPr lang="en" sz="1800">
                <a:solidFill>
                  <a:srgbClr val="000000"/>
                </a:solidFill>
                <a:latin typeface="Arial"/>
                <a:ea typeface="Arial"/>
                <a:cs typeface="Arial"/>
                <a:sym typeface="Arial"/>
              </a:rPr>
              <a:t>plt.ylabel("Average Number of Diagnoses ----&gt;", fontdict = {"fontname": "Comic Sans MS", "fontsize": 12})</a:t>
            </a:r>
            <a:endParaRPr sz="1800">
              <a:solidFill>
                <a:srgbClr val="000000"/>
              </a:solidFill>
              <a:latin typeface="Arial"/>
              <a:ea typeface="Arial"/>
              <a:cs typeface="Arial"/>
              <a:sym typeface="Arial"/>
            </a:endParaRPr>
          </a:p>
          <a:p>
            <a:pPr indent="0" lvl="0" marL="0" rtl="0" algn="l">
              <a:spcBef>
                <a:spcPts val="0"/>
              </a:spcBef>
              <a:spcAft>
                <a:spcPts val="0"/>
              </a:spcAft>
              <a:buNone/>
            </a:pPr>
            <a:r>
              <a:rPr lang="en" sz="1800">
                <a:solidFill>
                  <a:srgbClr val="000000"/>
                </a:solidFill>
                <a:latin typeface="Arial"/>
                <a:ea typeface="Arial"/>
                <a:cs typeface="Arial"/>
                <a:sym typeface="Arial"/>
              </a:rPr>
              <a:t>plt.xlabel("Age Group of Patients ----&gt;", fontdict = {"fontname": "Comic Sans MS", "fontsize": 12})</a:t>
            </a:r>
            <a:endParaRPr sz="1800">
              <a:solidFill>
                <a:srgbClr val="000000"/>
              </a:solidFill>
              <a:latin typeface="Arial"/>
              <a:ea typeface="Arial"/>
              <a:cs typeface="Arial"/>
              <a:sym typeface="Arial"/>
            </a:endParaRPr>
          </a:p>
          <a:p>
            <a:pPr indent="0" lvl="0" marL="0" rtl="0" algn="l">
              <a:spcBef>
                <a:spcPts val="0"/>
              </a:spcBef>
              <a:spcAft>
                <a:spcPts val="0"/>
              </a:spcAft>
              <a:buNone/>
            </a:pPr>
            <a:r>
              <a:t/>
            </a:r>
            <a:endParaRPr sz="1800">
              <a:solidFill>
                <a:srgbClr val="000000"/>
              </a:solidFill>
              <a:latin typeface="Arial"/>
              <a:ea typeface="Arial"/>
              <a:cs typeface="Arial"/>
              <a:sym typeface="Arial"/>
            </a:endParaRPr>
          </a:p>
          <a:p>
            <a:pPr indent="0" lvl="0" marL="0" rtl="0" algn="l">
              <a:spcBef>
                <a:spcPts val="0"/>
              </a:spcBef>
              <a:spcAft>
                <a:spcPts val="0"/>
              </a:spcAft>
              <a:buNone/>
            </a:pPr>
            <a:r>
              <a:rPr lang="en" sz="1800">
                <a:solidFill>
                  <a:srgbClr val="000000"/>
                </a:solidFill>
                <a:latin typeface="Arial"/>
                <a:ea typeface="Arial"/>
                <a:cs typeface="Arial"/>
                <a:sym typeface="Arial"/>
              </a:rPr>
              <a:t>plt.title("Average Number of Diagnoses by Diabetes Patients", fontdict = {"fontweight": "bold"})</a:t>
            </a:r>
            <a:endParaRPr sz="1800">
              <a:solidFill>
                <a:srgbClr val="000000"/>
              </a:solidFill>
              <a:latin typeface="Arial"/>
              <a:ea typeface="Arial"/>
              <a:cs typeface="Arial"/>
              <a:sym typeface="Arial"/>
            </a:endParaRPr>
          </a:p>
          <a:p>
            <a:pPr indent="0" lvl="0" marL="0" rtl="0" algn="l">
              <a:spcBef>
                <a:spcPts val="0"/>
              </a:spcBef>
              <a:spcAft>
                <a:spcPts val="0"/>
              </a:spcAft>
              <a:buNone/>
            </a:pPr>
            <a:r>
              <a:t/>
            </a:r>
            <a:endParaRPr sz="1800">
              <a:solidFill>
                <a:srgbClr val="000000"/>
              </a:solidFill>
              <a:latin typeface="Arial"/>
              <a:ea typeface="Arial"/>
              <a:cs typeface="Arial"/>
              <a:sym typeface="Arial"/>
            </a:endParaRPr>
          </a:p>
          <a:p>
            <a:pPr indent="0" lvl="0" marL="0" rtl="0" algn="l">
              <a:spcBef>
                <a:spcPts val="0"/>
              </a:spcBef>
              <a:spcAft>
                <a:spcPts val="0"/>
              </a:spcAft>
              <a:buNone/>
            </a:pPr>
            <a:r>
              <a:rPr lang="en" sz="1800">
                <a:solidFill>
                  <a:srgbClr val="000000"/>
                </a:solidFill>
                <a:latin typeface="Arial"/>
                <a:ea typeface="Arial"/>
                <a:cs typeface="Arial"/>
                <a:sym typeface="Arial"/>
              </a:rPr>
              <a:t>plt.show()</a:t>
            </a:r>
            <a:endParaRPr sz="1800">
              <a:solidFill>
                <a:srgbClr val="000000"/>
              </a:solidFill>
              <a:latin typeface="Arial"/>
              <a:ea typeface="Arial"/>
              <a:cs typeface="Arial"/>
              <a:sym typeface="Arial"/>
            </a:endParaRPr>
          </a:p>
          <a:p>
            <a:pPr indent="0" lvl="0" marL="0" rtl="0" algn="l">
              <a:spcBef>
                <a:spcPts val="0"/>
              </a:spcBef>
              <a:spcAft>
                <a:spcPts val="0"/>
              </a:spcAft>
              <a:buNone/>
            </a:pPr>
            <a:r>
              <a:t/>
            </a:r>
            <a:endParaRPr sz="1800">
              <a:solidFill>
                <a:srgbClr val="000000"/>
              </a:solidFill>
              <a:latin typeface="Arial"/>
              <a:ea typeface="Arial"/>
              <a:cs typeface="Arial"/>
              <a:sym typeface="Arial"/>
            </a:endParaRPr>
          </a:p>
        </p:txBody>
      </p:sp>
      <p:sp>
        <p:nvSpPr>
          <p:cNvPr id="281" name="Google Shape;281;p39"/>
          <p:cNvSpPr txBox="1"/>
          <p:nvPr>
            <p:ph idx="2" type="body"/>
          </p:nvPr>
        </p:nvSpPr>
        <p:spPr>
          <a:xfrm>
            <a:off x="5235475" y="380850"/>
            <a:ext cx="3089400" cy="40578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1700">
                <a:solidFill>
                  <a:srgbClr val="000000"/>
                </a:solidFill>
                <a:latin typeface="Arial"/>
                <a:ea typeface="Arial"/>
                <a:cs typeface="Arial"/>
                <a:sym typeface="Arial"/>
              </a:rPr>
              <a:t>In summary, the provided code generates a bar plot to visualize the average number of diagnoses for diabetes patients based on different age groups. The chosen colors, hatch pattern, and formatting elements contribute to making the plot more visually appealing and informative. The title and axis labels provide context to the visualization.</a:t>
            </a:r>
            <a:endParaRPr sz="1900">
              <a:solidFill>
                <a:srgbClr val="000000"/>
              </a:solidFill>
              <a:latin typeface="Arial"/>
              <a:ea typeface="Arial"/>
              <a:cs typeface="Arial"/>
              <a:sym typeface="Aria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40"/>
          <p:cNvSpPr txBox="1"/>
          <p:nvPr>
            <p:ph idx="1" type="body"/>
          </p:nvPr>
        </p:nvSpPr>
        <p:spPr>
          <a:xfrm>
            <a:off x="507775" y="271400"/>
            <a:ext cx="5209200" cy="450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rgbClr val="000000"/>
                </a:solidFill>
                <a:latin typeface="Arial"/>
                <a:ea typeface="Arial"/>
                <a:cs typeface="Arial"/>
                <a:sym typeface="Arial"/>
              </a:rPr>
              <a:t>"""Average number of Diagnoses increase significantly during early age but becomes steady between 7-8 procedures after 60 year of age."""</a:t>
            </a:r>
            <a:endParaRPr sz="1400">
              <a:solidFill>
                <a:srgbClr val="000000"/>
              </a:solidFill>
              <a:latin typeface="Arial"/>
              <a:ea typeface="Arial"/>
              <a:cs typeface="Arial"/>
              <a:sym typeface="Arial"/>
            </a:endParaRPr>
          </a:p>
          <a:p>
            <a:pPr indent="0" lvl="0" marL="0" rtl="0" algn="l">
              <a:spcBef>
                <a:spcPts val="0"/>
              </a:spcBef>
              <a:spcAft>
                <a:spcPts val="0"/>
              </a:spcAft>
              <a:buNone/>
            </a:pPr>
            <a:r>
              <a:rPr lang="en" sz="1400">
                <a:solidFill>
                  <a:srgbClr val="000000"/>
                </a:solidFill>
                <a:latin typeface="Arial"/>
                <a:ea typeface="Arial"/>
                <a:cs typeface="Arial"/>
                <a:sym typeface="Arial"/>
              </a:rPr>
              <a:t>df = diabetes.groupby(["insulin"]).size().sort_values(ascending = False)</a:t>
            </a:r>
            <a:endParaRPr sz="1400">
              <a:solidFill>
                <a:srgbClr val="000000"/>
              </a:solidFill>
              <a:latin typeface="Arial"/>
              <a:ea typeface="Arial"/>
              <a:cs typeface="Arial"/>
              <a:sym typeface="Arial"/>
            </a:endParaRPr>
          </a:p>
          <a:p>
            <a:pPr indent="0" lvl="0" marL="0" rtl="0" algn="l">
              <a:spcBef>
                <a:spcPts val="0"/>
              </a:spcBef>
              <a:spcAft>
                <a:spcPts val="0"/>
              </a:spcAft>
              <a:buNone/>
            </a:pPr>
            <a:r>
              <a:rPr lang="en" sz="1400">
                <a:solidFill>
                  <a:srgbClr val="000000"/>
                </a:solidFill>
                <a:latin typeface="Arial"/>
                <a:ea typeface="Arial"/>
                <a:cs typeface="Arial"/>
                <a:sym typeface="Arial"/>
              </a:rPr>
              <a:t>df</a:t>
            </a:r>
            <a:endParaRPr sz="1400">
              <a:solidFill>
                <a:srgbClr val="000000"/>
              </a:solidFill>
              <a:latin typeface="Arial"/>
              <a:ea typeface="Arial"/>
              <a:cs typeface="Arial"/>
              <a:sym typeface="Arial"/>
            </a:endParaRPr>
          </a:p>
          <a:p>
            <a:pPr indent="0" lvl="0" marL="0" rtl="0" algn="l">
              <a:spcBef>
                <a:spcPts val="0"/>
              </a:spcBef>
              <a:spcAft>
                <a:spcPts val="0"/>
              </a:spcAft>
              <a:buNone/>
            </a:pPr>
            <a:r>
              <a:rPr lang="en" sz="1400">
                <a:solidFill>
                  <a:srgbClr val="000000"/>
                </a:solidFill>
                <a:latin typeface="Arial"/>
                <a:ea typeface="Arial"/>
                <a:cs typeface="Arial"/>
                <a:sym typeface="Arial"/>
              </a:rPr>
              <a:t>Steady = diabetes.loc[diabetes["insulin"]=="Steady"].count()[0]</a:t>
            </a:r>
            <a:endParaRPr sz="1400">
              <a:solidFill>
                <a:srgbClr val="000000"/>
              </a:solidFill>
              <a:latin typeface="Arial"/>
              <a:ea typeface="Arial"/>
              <a:cs typeface="Arial"/>
              <a:sym typeface="Arial"/>
            </a:endParaRPr>
          </a:p>
          <a:p>
            <a:pPr indent="0" lvl="0" marL="0" rtl="0" algn="l">
              <a:spcBef>
                <a:spcPts val="0"/>
              </a:spcBef>
              <a:spcAft>
                <a:spcPts val="0"/>
              </a:spcAft>
              <a:buNone/>
            </a:pPr>
            <a:r>
              <a:rPr lang="en" sz="1400">
                <a:solidFill>
                  <a:srgbClr val="000000"/>
                </a:solidFill>
                <a:latin typeface="Arial"/>
                <a:ea typeface="Arial"/>
                <a:cs typeface="Arial"/>
                <a:sym typeface="Arial"/>
              </a:rPr>
              <a:t>Down = diabetes.loc[diabetes["insulin"]=="Down"].count()[0]</a:t>
            </a:r>
            <a:endParaRPr sz="1400">
              <a:solidFill>
                <a:srgbClr val="000000"/>
              </a:solidFill>
              <a:latin typeface="Arial"/>
              <a:ea typeface="Arial"/>
              <a:cs typeface="Arial"/>
              <a:sym typeface="Arial"/>
            </a:endParaRPr>
          </a:p>
          <a:p>
            <a:pPr indent="0" lvl="0" marL="0" rtl="0" algn="l">
              <a:spcBef>
                <a:spcPts val="0"/>
              </a:spcBef>
              <a:spcAft>
                <a:spcPts val="0"/>
              </a:spcAft>
              <a:buNone/>
            </a:pPr>
            <a:r>
              <a:rPr lang="en" sz="1400">
                <a:solidFill>
                  <a:srgbClr val="000000"/>
                </a:solidFill>
                <a:latin typeface="Arial"/>
                <a:ea typeface="Arial"/>
                <a:cs typeface="Arial"/>
                <a:sym typeface="Arial"/>
              </a:rPr>
              <a:t>Up = diabetes.loc[diabetes["insulin"]=="Up"].count()[0]</a:t>
            </a:r>
            <a:endParaRPr sz="1400">
              <a:solidFill>
                <a:srgbClr val="000000"/>
              </a:solidFill>
              <a:latin typeface="Arial"/>
              <a:ea typeface="Arial"/>
              <a:cs typeface="Arial"/>
              <a:sym typeface="Arial"/>
            </a:endParaRPr>
          </a:p>
          <a:p>
            <a:pPr indent="0" lvl="0" marL="0" rtl="0" algn="l">
              <a:spcBef>
                <a:spcPts val="0"/>
              </a:spcBef>
              <a:spcAft>
                <a:spcPts val="0"/>
              </a:spcAft>
              <a:buNone/>
            </a:pPr>
            <a:r>
              <a:t/>
            </a:r>
            <a:endParaRPr sz="1400">
              <a:solidFill>
                <a:srgbClr val="000000"/>
              </a:solidFill>
              <a:latin typeface="Arial"/>
              <a:ea typeface="Arial"/>
              <a:cs typeface="Arial"/>
              <a:sym typeface="Arial"/>
            </a:endParaRPr>
          </a:p>
          <a:p>
            <a:pPr indent="0" lvl="0" marL="0" rtl="0" algn="l">
              <a:spcBef>
                <a:spcPts val="0"/>
              </a:spcBef>
              <a:spcAft>
                <a:spcPts val="0"/>
              </a:spcAft>
              <a:buNone/>
            </a:pPr>
            <a:r>
              <a:rPr lang="en" sz="1400">
                <a:solidFill>
                  <a:srgbClr val="000000"/>
                </a:solidFill>
                <a:latin typeface="Arial"/>
                <a:ea typeface="Arial"/>
                <a:cs typeface="Arial"/>
                <a:sym typeface="Arial"/>
              </a:rPr>
              <a:t>plt.figure(figsize = [5,5], dpi = 120)</a:t>
            </a:r>
            <a:endParaRPr sz="1400">
              <a:solidFill>
                <a:srgbClr val="000000"/>
              </a:solidFill>
              <a:latin typeface="Arial"/>
              <a:ea typeface="Arial"/>
              <a:cs typeface="Arial"/>
              <a:sym typeface="Arial"/>
            </a:endParaRPr>
          </a:p>
          <a:p>
            <a:pPr indent="0" lvl="0" marL="0" rtl="0" algn="l">
              <a:spcBef>
                <a:spcPts val="0"/>
              </a:spcBef>
              <a:spcAft>
                <a:spcPts val="0"/>
              </a:spcAft>
              <a:buNone/>
            </a:pPr>
            <a:r>
              <a:rPr lang="en" sz="1400">
                <a:solidFill>
                  <a:srgbClr val="000000"/>
                </a:solidFill>
                <a:latin typeface="Arial"/>
                <a:ea typeface="Arial"/>
                <a:cs typeface="Arial"/>
                <a:sym typeface="Arial"/>
              </a:rPr>
              <a:t>labels = ["Steady", "Down", "Up"]</a:t>
            </a:r>
            <a:endParaRPr sz="1400">
              <a:solidFill>
                <a:srgbClr val="000000"/>
              </a:solidFill>
              <a:latin typeface="Arial"/>
              <a:ea typeface="Arial"/>
              <a:cs typeface="Arial"/>
              <a:sym typeface="Arial"/>
            </a:endParaRPr>
          </a:p>
          <a:p>
            <a:pPr indent="0" lvl="0" marL="0" rtl="0" algn="l">
              <a:spcBef>
                <a:spcPts val="0"/>
              </a:spcBef>
              <a:spcAft>
                <a:spcPts val="0"/>
              </a:spcAft>
              <a:buNone/>
            </a:pPr>
            <a:r>
              <a:rPr lang="en" sz="1400">
                <a:solidFill>
                  <a:srgbClr val="000000"/>
                </a:solidFill>
                <a:latin typeface="Arial"/>
                <a:ea typeface="Arial"/>
                <a:cs typeface="Arial"/>
                <a:sym typeface="Arial"/>
              </a:rPr>
              <a:t>plt.pie([Steady, Down, Up], labels = labels, autopct = "%0.2f%%")</a:t>
            </a:r>
            <a:endParaRPr sz="1400">
              <a:solidFill>
                <a:srgbClr val="000000"/>
              </a:solidFill>
              <a:latin typeface="Arial"/>
              <a:ea typeface="Arial"/>
              <a:cs typeface="Arial"/>
              <a:sym typeface="Arial"/>
            </a:endParaRPr>
          </a:p>
          <a:p>
            <a:pPr indent="0" lvl="0" marL="0" rtl="0" algn="l">
              <a:spcBef>
                <a:spcPts val="0"/>
              </a:spcBef>
              <a:spcAft>
                <a:spcPts val="0"/>
              </a:spcAft>
              <a:buNone/>
            </a:pPr>
            <a:r>
              <a:rPr lang="en" sz="1400">
                <a:solidFill>
                  <a:srgbClr val="000000"/>
                </a:solidFill>
                <a:latin typeface="Arial"/>
                <a:ea typeface="Arial"/>
                <a:cs typeface="Arial"/>
                <a:sym typeface="Arial"/>
              </a:rPr>
              <a:t>plt.title("Diabetes Patients by Insulin", fontdict = {"fontweight": "bold"})</a:t>
            </a:r>
            <a:endParaRPr sz="1400">
              <a:solidFill>
                <a:srgbClr val="000000"/>
              </a:solidFill>
              <a:latin typeface="Arial"/>
              <a:ea typeface="Arial"/>
              <a:cs typeface="Arial"/>
              <a:sym typeface="Arial"/>
            </a:endParaRPr>
          </a:p>
          <a:p>
            <a:pPr indent="0" lvl="0" marL="0" rtl="0" algn="l">
              <a:spcBef>
                <a:spcPts val="0"/>
              </a:spcBef>
              <a:spcAft>
                <a:spcPts val="0"/>
              </a:spcAft>
              <a:buNone/>
            </a:pPr>
            <a:r>
              <a:t/>
            </a:r>
            <a:endParaRPr sz="1400">
              <a:solidFill>
                <a:srgbClr val="000000"/>
              </a:solidFill>
              <a:latin typeface="Arial"/>
              <a:ea typeface="Arial"/>
              <a:cs typeface="Arial"/>
              <a:sym typeface="Arial"/>
            </a:endParaRPr>
          </a:p>
          <a:p>
            <a:pPr indent="0" lvl="0" marL="0" rtl="0" algn="l">
              <a:spcBef>
                <a:spcPts val="0"/>
              </a:spcBef>
              <a:spcAft>
                <a:spcPts val="0"/>
              </a:spcAft>
              <a:buNone/>
            </a:pPr>
            <a:r>
              <a:rPr lang="en" sz="1400">
                <a:solidFill>
                  <a:srgbClr val="000000"/>
                </a:solidFill>
                <a:latin typeface="Arial"/>
                <a:ea typeface="Arial"/>
                <a:cs typeface="Arial"/>
                <a:sym typeface="Arial"/>
              </a:rPr>
              <a:t>plt.legend()</a:t>
            </a:r>
            <a:endParaRPr sz="1400">
              <a:solidFill>
                <a:srgbClr val="000000"/>
              </a:solidFill>
              <a:latin typeface="Arial"/>
              <a:ea typeface="Arial"/>
              <a:cs typeface="Arial"/>
              <a:sym typeface="Arial"/>
            </a:endParaRPr>
          </a:p>
          <a:p>
            <a:pPr indent="0" lvl="0" marL="0" rtl="0" algn="l">
              <a:spcBef>
                <a:spcPts val="0"/>
              </a:spcBef>
              <a:spcAft>
                <a:spcPts val="0"/>
              </a:spcAft>
              <a:buNone/>
            </a:pPr>
            <a:r>
              <a:rPr lang="en" sz="1400">
                <a:solidFill>
                  <a:srgbClr val="000000"/>
                </a:solidFill>
                <a:latin typeface="Arial"/>
                <a:ea typeface="Arial"/>
                <a:cs typeface="Arial"/>
                <a:sym typeface="Arial"/>
              </a:rPr>
              <a:t>plt.show()</a:t>
            </a:r>
            <a:endParaRPr sz="1400">
              <a:solidFill>
                <a:srgbClr val="000000"/>
              </a:solidFill>
              <a:latin typeface="Arial"/>
              <a:ea typeface="Arial"/>
              <a:cs typeface="Arial"/>
              <a:sym typeface="Arial"/>
            </a:endParaRPr>
          </a:p>
          <a:p>
            <a:pPr indent="0" lvl="0" marL="0" rtl="0" algn="l">
              <a:spcBef>
                <a:spcPts val="0"/>
              </a:spcBef>
              <a:spcAft>
                <a:spcPts val="0"/>
              </a:spcAft>
              <a:buNone/>
            </a:pPr>
            <a:r>
              <a:t/>
            </a:r>
            <a:endParaRPr sz="2000">
              <a:solidFill>
                <a:srgbClr val="000000"/>
              </a:solidFill>
              <a:latin typeface="Arial"/>
              <a:ea typeface="Arial"/>
              <a:cs typeface="Arial"/>
              <a:sym typeface="Arial"/>
            </a:endParaRPr>
          </a:p>
        </p:txBody>
      </p:sp>
      <p:sp>
        <p:nvSpPr>
          <p:cNvPr id="287" name="Google Shape;287;p40"/>
          <p:cNvSpPr txBox="1"/>
          <p:nvPr>
            <p:ph idx="2" type="body"/>
          </p:nvPr>
        </p:nvSpPr>
        <p:spPr>
          <a:xfrm>
            <a:off x="5607500" y="380850"/>
            <a:ext cx="3086100" cy="40578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1700">
                <a:solidFill>
                  <a:srgbClr val="000000"/>
                </a:solidFill>
                <a:latin typeface="Arial"/>
                <a:ea typeface="Arial"/>
                <a:cs typeface="Arial"/>
                <a:sym typeface="Arial"/>
              </a:rPr>
              <a:t>In summary, the provided code generates a pie chart to visualize the distribution of diabetes patients based on insulin levels. The chart provides insights into the proportion of patients with "Steady," "Down," and "Up" insulin levels. The title and legend enhance the interpretability of the visualization.</a:t>
            </a:r>
            <a:endParaRPr sz="1900">
              <a:solidFill>
                <a:srgbClr val="000000"/>
              </a:solidFill>
              <a:latin typeface="Arial"/>
              <a:ea typeface="Arial"/>
              <a:cs typeface="Arial"/>
              <a:sym typeface="Aria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41"/>
          <p:cNvSpPr txBox="1"/>
          <p:nvPr>
            <p:ph idx="1" type="body"/>
          </p:nvPr>
        </p:nvSpPr>
        <p:spPr>
          <a:xfrm>
            <a:off x="507775" y="380850"/>
            <a:ext cx="5296800" cy="439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latin typeface="Arial"/>
                <a:ea typeface="Arial"/>
                <a:cs typeface="Arial"/>
                <a:sym typeface="Arial"/>
              </a:rPr>
              <a:t>"""Majority of patients have insulin level steady"""</a:t>
            </a:r>
            <a:endParaRPr>
              <a:solidFill>
                <a:srgbClr val="000000"/>
              </a:solidFill>
              <a:latin typeface="Arial"/>
              <a:ea typeface="Arial"/>
              <a:cs typeface="Arial"/>
              <a:sym typeface="Arial"/>
            </a:endParaRPr>
          </a:p>
          <a:p>
            <a:pPr indent="0" lvl="0" marL="0" rtl="0" algn="l">
              <a:spcBef>
                <a:spcPts val="0"/>
              </a:spcBef>
              <a:spcAft>
                <a:spcPts val="0"/>
              </a:spcAft>
              <a:buNone/>
            </a:pPr>
            <a:r>
              <a:t/>
            </a:r>
            <a:endParaRPr>
              <a:solidFill>
                <a:srgbClr val="000000"/>
              </a:solidFill>
              <a:latin typeface="Arial"/>
              <a:ea typeface="Arial"/>
              <a:cs typeface="Arial"/>
              <a:sym typeface="Arial"/>
            </a:endParaRPr>
          </a:p>
          <a:p>
            <a:pPr indent="0" lvl="0" marL="0" rtl="0" algn="l">
              <a:spcBef>
                <a:spcPts val="0"/>
              </a:spcBef>
              <a:spcAft>
                <a:spcPts val="0"/>
              </a:spcAft>
              <a:buNone/>
            </a:pPr>
            <a:r>
              <a:rPr lang="en">
                <a:solidFill>
                  <a:srgbClr val="000000"/>
                </a:solidFill>
                <a:latin typeface="Arial"/>
                <a:ea typeface="Arial"/>
                <a:cs typeface="Arial"/>
                <a:sym typeface="Arial"/>
              </a:rPr>
              <a:t>df = diabetes.groupby(["diabetesMed"]).size().sort_values(ascending = False)</a:t>
            </a:r>
            <a:endParaRPr>
              <a:solidFill>
                <a:srgbClr val="000000"/>
              </a:solidFill>
              <a:latin typeface="Arial"/>
              <a:ea typeface="Arial"/>
              <a:cs typeface="Arial"/>
              <a:sym typeface="Arial"/>
            </a:endParaRPr>
          </a:p>
          <a:p>
            <a:pPr indent="0" lvl="0" marL="0" rtl="0" algn="l">
              <a:spcBef>
                <a:spcPts val="0"/>
              </a:spcBef>
              <a:spcAft>
                <a:spcPts val="0"/>
              </a:spcAft>
              <a:buNone/>
            </a:pPr>
            <a:r>
              <a:t/>
            </a:r>
            <a:endParaRPr>
              <a:solidFill>
                <a:srgbClr val="000000"/>
              </a:solidFill>
              <a:latin typeface="Arial"/>
              <a:ea typeface="Arial"/>
              <a:cs typeface="Arial"/>
              <a:sym typeface="Arial"/>
            </a:endParaRPr>
          </a:p>
          <a:p>
            <a:pPr indent="0" lvl="0" marL="0" rtl="0" algn="l">
              <a:spcBef>
                <a:spcPts val="0"/>
              </a:spcBef>
              <a:spcAft>
                <a:spcPts val="0"/>
              </a:spcAft>
              <a:buNone/>
            </a:pPr>
            <a:r>
              <a:rPr lang="en">
                <a:solidFill>
                  <a:srgbClr val="000000"/>
                </a:solidFill>
                <a:latin typeface="Arial"/>
                <a:ea typeface="Arial"/>
                <a:cs typeface="Arial"/>
                <a:sym typeface="Arial"/>
              </a:rPr>
              <a:t>df</a:t>
            </a:r>
            <a:endParaRPr>
              <a:solidFill>
                <a:srgbClr val="000000"/>
              </a:solidFill>
              <a:latin typeface="Arial"/>
              <a:ea typeface="Arial"/>
              <a:cs typeface="Arial"/>
              <a:sym typeface="Arial"/>
            </a:endParaRPr>
          </a:p>
          <a:p>
            <a:pPr indent="0" lvl="0" marL="0" rtl="0" algn="l">
              <a:spcBef>
                <a:spcPts val="0"/>
              </a:spcBef>
              <a:spcAft>
                <a:spcPts val="0"/>
              </a:spcAft>
              <a:buNone/>
            </a:pPr>
            <a:r>
              <a:t/>
            </a:r>
            <a:endParaRPr>
              <a:solidFill>
                <a:srgbClr val="000000"/>
              </a:solidFill>
              <a:latin typeface="Arial"/>
              <a:ea typeface="Arial"/>
              <a:cs typeface="Arial"/>
              <a:sym typeface="Arial"/>
            </a:endParaRPr>
          </a:p>
          <a:p>
            <a:pPr indent="0" lvl="0" marL="0" rtl="0" algn="l">
              <a:spcBef>
                <a:spcPts val="0"/>
              </a:spcBef>
              <a:spcAft>
                <a:spcPts val="0"/>
              </a:spcAft>
              <a:buNone/>
            </a:pPr>
            <a:r>
              <a:rPr lang="en">
                <a:solidFill>
                  <a:srgbClr val="000000"/>
                </a:solidFill>
                <a:latin typeface="Arial"/>
                <a:ea typeface="Arial"/>
                <a:cs typeface="Arial"/>
                <a:sym typeface="Arial"/>
              </a:rPr>
              <a:t>Yes = diabetes.loc[diabetes["diabetesMed"]=="Yes"].count()[0]</a:t>
            </a:r>
            <a:endParaRPr>
              <a:solidFill>
                <a:srgbClr val="000000"/>
              </a:solidFill>
              <a:latin typeface="Arial"/>
              <a:ea typeface="Arial"/>
              <a:cs typeface="Arial"/>
              <a:sym typeface="Arial"/>
            </a:endParaRPr>
          </a:p>
          <a:p>
            <a:pPr indent="0" lvl="0" marL="0" rtl="0" algn="l">
              <a:spcBef>
                <a:spcPts val="0"/>
              </a:spcBef>
              <a:spcAft>
                <a:spcPts val="0"/>
              </a:spcAft>
              <a:buNone/>
            </a:pPr>
            <a:r>
              <a:rPr lang="en">
                <a:solidFill>
                  <a:srgbClr val="000000"/>
                </a:solidFill>
                <a:latin typeface="Arial"/>
                <a:ea typeface="Arial"/>
                <a:cs typeface="Arial"/>
                <a:sym typeface="Arial"/>
              </a:rPr>
              <a:t>No = diabetes.loc[diabetes["diabetesMed"]=="No"].count()[0]</a:t>
            </a:r>
            <a:endParaRPr>
              <a:solidFill>
                <a:srgbClr val="000000"/>
              </a:solidFill>
              <a:latin typeface="Arial"/>
              <a:ea typeface="Arial"/>
              <a:cs typeface="Arial"/>
              <a:sym typeface="Arial"/>
            </a:endParaRPr>
          </a:p>
          <a:p>
            <a:pPr indent="0" lvl="0" marL="0" rtl="0" algn="l">
              <a:spcBef>
                <a:spcPts val="0"/>
              </a:spcBef>
              <a:spcAft>
                <a:spcPts val="0"/>
              </a:spcAft>
              <a:buNone/>
            </a:pPr>
            <a:r>
              <a:t/>
            </a:r>
            <a:endParaRPr>
              <a:solidFill>
                <a:srgbClr val="000000"/>
              </a:solidFill>
              <a:latin typeface="Arial"/>
              <a:ea typeface="Arial"/>
              <a:cs typeface="Arial"/>
              <a:sym typeface="Arial"/>
            </a:endParaRPr>
          </a:p>
          <a:p>
            <a:pPr indent="0" lvl="0" marL="0" rtl="0" algn="l">
              <a:spcBef>
                <a:spcPts val="0"/>
              </a:spcBef>
              <a:spcAft>
                <a:spcPts val="0"/>
              </a:spcAft>
              <a:buNone/>
            </a:pPr>
            <a:r>
              <a:rPr lang="en">
                <a:solidFill>
                  <a:srgbClr val="000000"/>
                </a:solidFill>
                <a:latin typeface="Arial"/>
                <a:ea typeface="Arial"/>
                <a:cs typeface="Arial"/>
                <a:sym typeface="Arial"/>
              </a:rPr>
              <a:t>plt.figure(figsize = [5,5], dpi = 120)</a:t>
            </a:r>
            <a:endParaRPr>
              <a:solidFill>
                <a:srgbClr val="000000"/>
              </a:solidFill>
              <a:latin typeface="Arial"/>
              <a:ea typeface="Arial"/>
              <a:cs typeface="Arial"/>
              <a:sym typeface="Arial"/>
            </a:endParaRPr>
          </a:p>
          <a:p>
            <a:pPr indent="0" lvl="0" marL="0" rtl="0" algn="l">
              <a:spcBef>
                <a:spcPts val="0"/>
              </a:spcBef>
              <a:spcAft>
                <a:spcPts val="0"/>
              </a:spcAft>
              <a:buNone/>
            </a:pPr>
            <a:r>
              <a:rPr lang="en">
                <a:solidFill>
                  <a:srgbClr val="000000"/>
                </a:solidFill>
                <a:latin typeface="Arial"/>
                <a:ea typeface="Arial"/>
                <a:cs typeface="Arial"/>
                <a:sym typeface="Arial"/>
              </a:rPr>
              <a:t>labels = ["Yes", "No"]</a:t>
            </a:r>
            <a:endParaRPr>
              <a:solidFill>
                <a:srgbClr val="000000"/>
              </a:solidFill>
              <a:latin typeface="Arial"/>
              <a:ea typeface="Arial"/>
              <a:cs typeface="Arial"/>
              <a:sym typeface="Arial"/>
            </a:endParaRPr>
          </a:p>
          <a:p>
            <a:pPr indent="0" lvl="0" marL="0" rtl="0" algn="l">
              <a:spcBef>
                <a:spcPts val="0"/>
              </a:spcBef>
              <a:spcAft>
                <a:spcPts val="0"/>
              </a:spcAft>
              <a:buNone/>
            </a:pPr>
            <a:r>
              <a:t/>
            </a:r>
            <a:endParaRPr>
              <a:solidFill>
                <a:srgbClr val="000000"/>
              </a:solidFill>
              <a:latin typeface="Arial"/>
              <a:ea typeface="Arial"/>
              <a:cs typeface="Arial"/>
              <a:sym typeface="Arial"/>
            </a:endParaRPr>
          </a:p>
          <a:p>
            <a:pPr indent="0" lvl="0" marL="0" rtl="0" algn="l">
              <a:spcBef>
                <a:spcPts val="0"/>
              </a:spcBef>
              <a:spcAft>
                <a:spcPts val="0"/>
              </a:spcAft>
              <a:buNone/>
            </a:pPr>
            <a:r>
              <a:rPr lang="en">
                <a:solidFill>
                  <a:srgbClr val="000000"/>
                </a:solidFill>
                <a:latin typeface="Arial"/>
                <a:ea typeface="Arial"/>
                <a:cs typeface="Arial"/>
                <a:sym typeface="Arial"/>
              </a:rPr>
              <a:t>plt.pie([Yes, No], labels = labels, autopct = "%0.2f%%")</a:t>
            </a:r>
            <a:endParaRPr>
              <a:solidFill>
                <a:srgbClr val="000000"/>
              </a:solidFill>
              <a:latin typeface="Arial"/>
              <a:ea typeface="Arial"/>
              <a:cs typeface="Arial"/>
              <a:sym typeface="Arial"/>
            </a:endParaRPr>
          </a:p>
          <a:p>
            <a:pPr indent="0" lvl="0" marL="0" rtl="0" algn="l">
              <a:spcBef>
                <a:spcPts val="0"/>
              </a:spcBef>
              <a:spcAft>
                <a:spcPts val="0"/>
              </a:spcAft>
              <a:buNone/>
            </a:pPr>
            <a:r>
              <a:rPr lang="en">
                <a:solidFill>
                  <a:srgbClr val="000000"/>
                </a:solidFill>
                <a:latin typeface="Arial"/>
                <a:ea typeface="Arial"/>
                <a:cs typeface="Arial"/>
                <a:sym typeface="Arial"/>
              </a:rPr>
              <a:t>plt.title("Diabetes Patients Taking Medicine", fontdict = {"fontweight": "bold"})</a:t>
            </a:r>
            <a:endParaRPr>
              <a:solidFill>
                <a:srgbClr val="000000"/>
              </a:solidFill>
              <a:latin typeface="Arial"/>
              <a:ea typeface="Arial"/>
              <a:cs typeface="Arial"/>
              <a:sym typeface="Arial"/>
            </a:endParaRPr>
          </a:p>
          <a:p>
            <a:pPr indent="0" lvl="0" marL="0" rtl="0" algn="l">
              <a:spcBef>
                <a:spcPts val="0"/>
              </a:spcBef>
              <a:spcAft>
                <a:spcPts val="0"/>
              </a:spcAft>
              <a:buNone/>
            </a:pPr>
            <a:r>
              <a:t/>
            </a:r>
            <a:endParaRPr>
              <a:solidFill>
                <a:srgbClr val="000000"/>
              </a:solidFill>
              <a:latin typeface="Arial"/>
              <a:ea typeface="Arial"/>
              <a:cs typeface="Arial"/>
              <a:sym typeface="Arial"/>
            </a:endParaRPr>
          </a:p>
          <a:p>
            <a:pPr indent="0" lvl="0" marL="0" rtl="0" algn="l">
              <a:spcBef>
                <a:spcPts val="0"/>
              </a:spcBef>
              <a:spcAft>
                <a:spcPts val="0"/>
              </a:spcAft>
              <a:buNone/>
            </a:pPr>
            <a:r>
              <a:rPr lang="en">
                <a:solidFill>
                  <a:srgbClr val="000000"/>
                </a:solidFill>
                <a:latin typeface="Arial"/>
                <a:ea typeface="Arial"/>
                <a:cs typeface="Arial"/>
                <a:sym typeface="Arial"/>
              </a:rPr>
              <a:t>plt.legend()</a:t>
            </a:r>
            <a:endParaRPr>
              <a:solidFill>
                <a:srgbClr val="000000"/>
              </a:solidFill>
              <a:latin typeface="Arial"/>
              <a:ea typeface="Arial"/>
              <a:cs typeface="Arial"/>
              <a:sym typeface="Arial"/>
            </a:endParaRPr>
          </a:p>
          <a:p>
            <a:pPr indent="0" lvl="0" marL="0" rtl="0" algn="l">
              <a:spcBef>
                <a:spcPts val="0"/>
              </a:spcBef>
              <a:spcAft>
                <a:spcPts val="0"/>
              </a:spcAft>
              <a:buNone/>
            </a:pPr>
            <a:r>
              <a:rPr lang="en">
                <a:solidFill>
                  <a:srgbClr val="000000"/>
                </a:solidFill>
                <a:latin typeface="Arial"/>
                <a:ea typeface="Arial"/>
                <a:cs typeface="Arial"/>
                <a:sym typeface="Arial"/>
              </a:rPr>
              <a:t>plt.show()</a:t>
            </a:r>
            <a:endParaRPr>
              <a:solidFill>
                <a:srgbClr val="000000"/>
              </a:solidFill>
              <a:latin typeface="Arial"/>
              <a:ea typeface="Arial"/>
              <a:cs typeface="Arial"/>
              <a:sym typeface="Arial"/>
            </a:endParaRPr>
          </a:p>
          <a:p>
            <a:pPr indent="0" lvl="0" marL="0" rtl="0" algn="l">
              <a:spcBef>
                <a:spcPts val="0"/>
              </a:spcBef>
              <a:spcAft>
                <a:spcPts val="0"/>
              </a:spcAft>
              <a:buNone/>
            </a:pPr>
            <a:r>
              <a:t/>
            </a:r>
            <a:endParaRPr sz="2000">
              <a:solidFill>
                <a:srgbClr val="000000"/>
              </a:solidFill>
              <a:latin typeface="Arial"/>
              <a:ea typeface="Arial"/>
              <a:cs typeface="Arial"/>
              <a:sym typeface="Arial"/>
            </a:endParaRPr>
          </a:p>
        </p:txBody>
      </p:sp>
      <p:sp>
        <p:nvSpPr>
          <p:cNvPr id="293" name="Google Shape;293;p41"/>
          <p:cNvSpPr txBox="1"/>
          <p:nvPr>
            <p:ph idx="2" type="body"/>
          </p:nvPr>
        </p:nvSpPr>
        <p:spPr>
          <a:xfrm>
            <a:off x="5804500" y="380850"/>
            <a:ext cx="2760900" cy="40578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1600">
                <a:solidFill>
                  <a:srgbClr val="000000"/>
                </a:solidFill>
                <a:latin typeface="Arial"/>
                <a:ea typeface="Arial"/>
                <a:cs typeface="Arial"/>
                <a:sym typeface="Arial"/>
              </a:rPr>
              <a:t>In summary, the provided code generates a pie chart to visualize the distribution of diabetes patients based on whether they are taking medication. The chart provides insights into the proportion of patients taking medicine and those who are not. The title and legend enhance the interpretability of the visualization.</a:t>
            </a:r>
            <a:endParaRPr sz="1800">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5"/>
          <p:cNvSpPr txBox="1"/>
          <p:nvPr>
            <p:ph type="title"/>
          </p:nvPr>
        </p:nvSpPr>
        <p:spPr>
          <a:xfrm>
            <a:off x="311700" y="1755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INTRO.</a:t>
            </a:r>
            <a:endParaRPr/>
          </a:p>
        </p:txBody>
      </p:sp>
      <p:sp>
        <p:nvSpPr>
          <p:cNvPr id="141" name="Google Shape;141;p15"/>
          <p:cNvSpPr txBox="1"/>
          <p:nvPr>
            <p:ph idx="1" type="body"/>
          </p:nvPr>
        </p:nvSpPr>
        <p:spPr>
          <a:xfrm>
            <a:off x="311700" y="904350"/>
            <a:ext cx="8520600" cy="38439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523"/>
              <a:buNone/>
            </a:pPr>
            <a:r>
              <a:rPr lang="en" sz="2100">
                <a:solidFill>
                  <a:srgbClr val="000000"/>
                </a:solidFill>
                <a:latin typeface="Arial"/>
                <a:ea typeface="Arial"/>
                <a:cs typeface="Arial"/>
                <a:sym typeface="Arial"/>
              </a:rPr>
              <a:t>The advent of data-driven approaches in healthcare has opened new avenues for predicting diseases, including diabetes, by leveraging diverse datasets encompassing patient information, medical history, and lifestyle factors. </a:t>
            </a:r>
            <a:endParaRPr sz="2100">
              <a:solidFill>
                <a:srgbClr val="000000"/>
              </a:solidFill>
              <a:latin typeface="Arial"/>
              <a:ea typeface="Arial"/>
              <a:cs typeface="Arial"/>
              <a:sym typeface="Arial"/>
            </a:endParaRPr>
          </a:p>
          <a:p>
            <a:pPr indent="0" lvl="0" marL="0" rtl="0" algn="l">
              <a:lnSpc>
                <a:spcPct val="95000"/>
              </a:lnSpc>
              <a:spcBef>
                <a:spcPts val="1200"/>
              </a:spcBef>
              <a:spcAft>
                <a:spcPts val="0"/>
              </a:spcAft>
              <a:buSzPts val="523"/>
              <a:buNone/>
            </a:pPr>
            <a:r>
              <a:rPr lang="en" sz="2100">
                <a:solidFill>
                  <a:srgbClr val="000000"/>
                </a:solidFill>
                <a:latin typeface="Arial"/>
                <a:ea typeface="Arial"/>
                <a:cs typeface="Arial"/>
                <a:sym typeface="Arial"/>
              </a:rPr>
              <a:t>This predictive analytics paradigm aims to enhance preventive healthcare strategies, enabling timely interventions and personalized care plans. </a:t>
            </a:r>
            <a:endParaRPr sz="2100">
              <a:solidFill>
                <a:srgbClr val="000000"/>
              </a:solidFill>
              <a:latin typeface="Arial"/>
              <a:ea typeface="Arial"/>
              <a:cs typeface="Arial"/>
              <a:sym typeface="Arial"/>
            </a:endParaRPr>
          </a:p>
          <a:p>
            <a:pPr indent="0" lvl="0" marL="0" rtl="0" algn="l">
              <a:lnSpc>
                <a:spcPct val="95000"/>
              </a:lnSpc>
              <a:spcBef>
                <a:spcPts val="1200"/>
              </a:spcBef>
              <a:spcAft>
                <a:spcPts val="1200"/>
              </a:spcAft>
              <a:buSzPts val="523"/>
              <a:buNone/>
            </a:pPr>
            <a:r>
              <a:rPr lang="en" sz="2100">
                <a:solidFill>
                  <a:srgbClr val="000000"/>
                </a:solidFill>
                <a:latin typeface="Arial"/>
                <a:ea typeface="Arial"/>
                <a:cs typeface="Arial"/>
                <a:sym typeface="Arial"/>
              </a:rPr>
              <a:t>By harnessing the potential of artificial intelligence and machine learning algorithms, healthcare professionals can analyze intricate patterns within data, identify risk factors, and contribute to more effective diabetes prevention and management.</a:t>
            </a:r>
            <a:endParaRPr sz="2100">
              <a:solidFill>
                <a:srgbClr val="000000"/>
              </a:solidFill>
              <a:latin typeface="Arial"/>
              <a:ea typeface="Arial"/>
              <a:cs typeface="Arial"/>
              <a:sym typeface="Aria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42"/>
          <p:cNvSpPr txBox="1"/>
          <p:nvPr>
            <p:ph idx="1" type="body"/>
          </p:nvPr>
        </p:nvSpPr>
        <p:spPr>
          <a:xfrm>
            <a:off x="507775" y="380850"/>
            <a:ext cx="4683900" cy="439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rgbClr val="000000"/>
              </a:solidFill>
              <a:latin typeface="Arial"/>
              <a:ea typeface="Arial"/>
              <a:cs typeface="Arial"/>
              <a:sym typeface="Arial"/>
            </a:endParaRPr>
          </a:p>
          <a:p>
            <a:pPr indent="0" lvl="0" marL="0" rtl="0" algn="l">
              <a:spcBef>
                <a:spcPts val="0"/>
              </a:spcBef>
              <a:spcAft>
                <a:spcPts val="0"/>
              </a:spcAft>
              <a:buNone/>
            </a:pPr>
            <a:r>
              <a:t/>
            </a:r>
            <a:endParaRPr sz="1800">
              <a:solidFill>
                <a:srgbClr val="000000"/>
              </a:solidFill>
              <a:latin typeface="Arial"/>
              <a:ea typeface="Arial"/>
              <a:cs typeface="Arial"/>
              <a:sym typeface="Arial"/>
            </a:endParaRPr>
          </a:p>
          <a:p>
            <a:pPr indent="0" lvl="0" marL="0" rtl="0" algn="l">
              <a:spcBef>
                <a:spcPts val="0"/>
              </a:spcBef>
              <a:spcAft>
                <a:spcPts val="0"/>
              </a:spcAft>
              <a:buNone/>
            </a:pPr>
            <a:r>
              <a:rPr lang="en" sz="1800">
                <a:solidFill>
                  <a:srgbClr val="000000"/>
                </a:solidFill>
                <a:latin typeface="Arial"/>
                <a:ea typeface="Arial"/>
                <a:cs typeface="Arial"/>
                <a:sym typeface="Arial"/>
              </a:rPr>
              <a:t>"""77% of patients are taking their medicines while 23% are not taking medicine."""</a:t>
            </a:r>
            <a:endParaRPr sz="1800">
              <a:solidFill>
                <a:srgbClr val="000000"/>
              </a:solidFill>
              <a:latin typeface="Arial"/>
              <a:ea typeface="Arial"/>
              <a:cs typeface="Arial"/>
              <a:sym typeface="Arial"/>
            </a:endParaRPr>
          </a:p>
          <a:p>
            <a:pPr indent="0" lvl="0" marL="0" rtl="0" algn="l">
              <a:spcBef>
                <a:spcPts val="0"/>
              </a:spcBef>
              <a:spcAft>
                <a:spcPts val="0"/>
              </a:spcAft>
              <a:buNone/>
            </a:pPr>
            <a:r>
              <a:rPr lang="en" sz="1800">
                <a:solidFill>
                  <a:srgbClr val="000000"/>
                </a:solidFill>
                <a:latin typeface="Arial"/>
                <a:ea typeface="Arial"/>
                <a:cs typeface="Arial"/>
                <a:sym typeface="Arial"/>
              </a:rPr>
              <a:t>explain the above code</a:t>
            </a:r>
            <a:endParaRPr sz="1800">
              <a:solidFill>
                <a:srgbClr val="000000"/>
              </a:solidFill>
              <a:latin typeface="Arial"/>
              <a:ea typeface="Arial"/>
              <a:cs typeface="Arial"/>
              <a:sym typeface="Arial"/>
            </a:endParaRPr>
          </a:p>
          <a:p>
            <a:pPr indent="0" lvl="0" marL="0" rtl="0" algn="l">
              <a:spcBef>
                <a:spcPts val="0"/>
              </a:spcBef>
              <a:spcAft>
                <a:spcPts val="0"/>
              </a:spcAft>
              <a:buNone/>
            </a:pPr>
            <a:r>
              <a:t/>
            </a:r>
            <a:endParaRPr sz="1800">
              <a:solidFill>
                <a:srgbClr val="000000"/>
              </a:solidFill>
              <a:latin typeface="Arial"/>
              <a:ea typeface="Arial"/>
              <a:cs typeface="Arial"/>
              <a:sym typeface="Arial"/>
            </a:endParaRPr>
          </a:p>
          <a:p>
            <a:pPr indent="0" lvl="0" marL="0" rtl="0" algn="l">
              <a:spcBef>
                <a:spcPts val="0"/>
              </a:spcBef>
              <a:spcAft>
                <a:spcPts val="0"/>
              </a:spcAft>
              <a:buNone/>
            </a:pPr>
            <a:r>
              <a:t/>
            </a:r>
            <a:endParaRPr sz="2700">
              <a:solidFill>
                <a:srgbClr val="000000"/>
              </a:solidFill>
              <a:latin typeface="Arial"/>
              <a:ea typeface="Arial"/>
              <a:cs typeface="Arial"/>
              <a:sym typeface="Arial"/>
            </a:endParaRPr>
          </a:p>
        </p:txBody>
      </p:sp>
      <p:sp>
        <p:nvSpPr>
          <p:cNvPr id="299" name="Google Shape;299;p42"/>
          <p:cNvSpPr txBox="1"/>
          <p:nvPr>
            <p:ph idx="2" type="body"/>
          </p:nvPr>
        </p:nvSpPr>
        <p:spPr>
          <a:xfrm>
            <a:off x="5410525" y="621600"/>
            <a:ext cx="3154800" cy="38172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1600">
                <a:solidFill>
                  <a:srgbClr val="000000"/>
                </a:solidFill>
                <a:latin typeface="Arial"/>
                <a:ea typeface="Arial"/>
                <a:cs typeface="Arial"/>
                <a:sym typeface="Arial"/>
              </a:rPr>
              <a:t>In summary, the comment is a concise statement summarizing the distribution of diabetes patients based on whether they are taking medication, emphasizing the percentages for better interpretation. The actual code to generate these results would involve calculating counts and using them to create a pie chart.</a:t>
            </a:r>
            <a:endParaRPr sz="2200">
              <a:solidFill>
                <a:srgbClr val="000000"/>
              </a:solidFill>
              <a:latin typeface="Arial"/>
              <a:ea typeface="Arial"/>
              <a:cs typeface="Arial"/>
              <a:sym typeface="Aria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43"/>
          <p:cNvSpPr txBox="1"/>
          <p:nvPr>
            <p:ph type="title"/>
          </p:nvPr>
        </p:nvSpPr>
        <p:spPr>
          <a:xfrm>
            <a:off x="595325" y="315175"/>
            <a:ext cx="8229600" cy="44211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b="1" lang="en" sz="3600">
                <a:latin typeface="Arial"/>
                <a:ea typeface="Arial"/>
                <a:cs typeface="Arial"/>
                <a:sym typeface="Arial"/>
              </a:rPr>
              <a:t>                        </a:t>
            </a:r>
            <a:r>
              <a:rPr b="1" lang="en" sz="3600">
                <a:latin typeface="Arial"/>
                <a:ea typeface="Arial"/>
                <a:cs typeface="Arial"/>
                <a:sym typeface="Arial"/>
              </a:rPr>
              <a:t>OUTPUT</a:t>
            </a:r>
            <a:endParaRPr b="1" sz="3600">
              <a:latin typeface="Arial"/>
              <a:ea typeface="Arial"/>
              <a:cs typeface="Arial"/>
              <a:sym typeface="Arial"/>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45"/>
          <p:cNvSpPr txBox="1"/>
          <p:nvPr>
            <p:ph type="title"/>
          </p:nvPr>
        </p:nvSpPr>
        <p:spPr>
          <a:xfrm>
            <a:off x="819150" y="845600"/>
            <a:ext cx="3709200" cy="1383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Conclusion</a:t>
            </a:r>
            <a:endParaRPr/>
          </a:p>
        </p:txBody>
      </p:sp>
      <p:sp>
        <p:nvSpPr>
          <p:cNvPr id="314" name="Google Shape;314;p45"/>
          <p:cNvSpPr txBox="1"/>
          <p:nvPr>
            <p:ph idx="1" type="body"/>
          </p:nvPr>
        </p:nvSpPr>
        <p:spPr>
          <a:xfrm>
            <a:off x="595325" y="2102900"/>
            <a:ext cx="4486800" cy="2336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descr="Open Chromebook laptop computer" id="315" name="Google Shape;315;p45"/>
          <p:cNvPicPr preferRelativeResize="0"/>
          <p:nvPr/>
        </p:nvPicPr>
        <p:blipFill>
          <a:blip r:embed="rId3">
            <a:alphaModFix/>
          </a:blip>
          <a:stretch>
            <a:fillRect/>
          </a:stretch>
        </p:blipFill>
        <p:spPr>
          <a:xfrm>
            <a:off x="3452975" y="697325"/>
            <a:ext cx="5591976" cy="3316000"/>
          </a:xfrm>
          <a:prstGeom prst="rect">
            <a:avLst/>
          </a:prstGeom>
          <a:noFill/>
          <a:ln>
            <a:noFill/>
          </a:ln>
        </p:spPr>
      </p:pic>
      <p:pic>
        <p:nvPicPr>
          <p:cNvPr descr="Sample wireframe for desktop application" id="316" name="Google Shape;316;p45"/>
          <p:cNvPicPr preferRelativeResize="0"/>
          <p:nvPr/>
        </p:nvPicPr>
        <p:blipFill rotWithShape="1">
          <a:blip r:embed="rId4">
            <a:alphaModFix/>
          </a:blip>
          <a:srcRect b="24800" l="0" r="0" t="0"/>
          <a:stretch/>
        </p:blipFill>
        <p:spPr>
          <a:xfrm>
            <a:off x="4131700" y="978250"/>
            <a:ext cx="4142049" cy="2335949"/>
          </a:xfrm>
          <a:prstGeom prst="rect">
            <a:avLst/>
          </a:prstGeom>
          <a:noFill/>
          <a:ln>
            <a:noFill/>
          </a:ln>
        </p:spPr>
      </p:pic>
      <p:pic>
        <p:nvPicPr>
          <p:cNvPr descr="Portrait-oriented black smaptphone" id="317" name="Google Shape;317;p45"/>
          <p:cNvPicPr preferRelativeResize="0"/>
          <p:nvPr/>
        </p:nvPicPr>
        <p:blipFill>
          <a:blip r:embed="rId5">
            <a:alphaModFix/>
          </a:blip>
          <a:stretch>
            <a:fillRect/>
          </a:stretch>
        </p:blipFill>
        <p:spPr>
          <a:xfrm>
            <a:off x="7188601" y="1585375"/>
            <a:ext cx="1675825" cy="3291298"/>
          </a:xfrm>
          <a:prstGeom prst="rect">
            <a:avLst/>
          </a:prstGeom>
          <a:noFill/>
          <a:ln>
            <a:noFill/>
          </a:ln>
        </p:spPr>
      </p:pic>
      <p:pic>
        <p:nvPicPr>
          <p:cNvPr descr="Sample wireframe for mobile application" id="318" name="Google Shape;318;p45"/>
          <p:cNvPicPr preferRelativeResize="0"/>
          <p:nvPr/>
        </p:nvPicPr>
        <p:blipFill>
          <a:blip r:embed="rId6">
            <a:alphaModFix/>
          </a:blip>
          <a:stretch>
            <a:fillRect/>
          </a:stretch>
        </p:blipFill>
        <p:spPr>
          <a:xfrm>
            <a:off x="7269175" y="1858795"/>
            <a:ext cx="1514675" cy="2692755"/>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46"/>
          <p:cNvSpPr txBox="1"/>
          <p:nvPr>
            <p:ph type="title"/>
          </p:nvPr>
        </p:nvSpPr>
        <p:spPr>
          <a:xfrm>
            <a:off x="337650" y="670500"/>
            <a:ext cx="3387600" cy="104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700">
                <a:latin typeface="Arial"/>
                <a:ea typeface="Arial"/>
                <a:cs typeface="Arial"/>
                <a:sym typeface="Arial"/>
              </a:rPr>
              <a:t>THANK YOU</a:t>
            </a:r>
            <a:endParaRPr b="1" sz="3700">
              <a:latin typeface="Arial"/>
              <a:ea typeface="Arial"/>
              <a:cs typeface="Arial"/>
              <a:sym typeface="Arial"/>
            </a:endParaRPr>
          </a:p>
        </p:txBody>
      </p:sp>
      <p:sp>
        <p:nvSpPr>
          <p:cNvPr id="324" name="Google Shape;324;p46"/>
          <p:cNvSpPr txBox="1"/>
          <p:nvPr>
            <p:ph idx="1" type="body"/>
          </p:nvPr>
        </p:nvSpPr>
        <p:spPr>
          <a:xfrm>
            <a:off x="480500" y="1881325"/>
            <a:ext cx="3709200" cy="2119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1400"/>
              <a:t>Your Name:</a:t>
            </a:r>
            <a:endParaRPr sz="1400"/>
          </a:p>
        </p:txBody>
      </p:sp>
      <p:pic>
        <p:nvPicPr>
          <p:cNvPr descr="Upward shot of Golden Gate Bridge against blue sky" id="325" name="Google Shape;325;p46"/>
          <p:cNvPicPr preferRelativeResize="0"/>
          <p:nvPr/>
        </p:nvPicPr>
        <p:blipFill rotWithShape="1">
          <a:blip r:embed="rId3">
            <a:alphaModFix/>
          </a:blip>
          <a:srcRect b="0" l="19071" r="4853" t="9"/>
          <a:stretch/>
        </p:blipFill>
        <p:spPr>
          <a:xfrm>
            <a:off x="3274676" y="0"/>
            <a:ext cx="5869325" cy="514350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16"/>
          <p:cNvSpPr txBox="1"/>
          <p:nvPr>
            <p:ph idx="1" type="body"/>
          </p:nvPr>
        </p:nvSpPr>
        <p:spPr>
          <a:xfrm>
            <a:off x="311700" y="211125"/>
            <a:ext cx="8520600" cy="49323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sz="1900" u="sng">
                <a:solidFill>
                  <a:srgbClr val="000000"/>
                </a:solidFill>
                <a:latin typeface="Arial"/>
                <a:ea typeface="Arial"/>
                <a:cs typeface="Arial"/>
                <a:sym typeface="Arial"/>
              </a:rPr>
              <a:t>How helpful is Disease Prediction-Diabetes Prediction??</a:t>
            </a:r>
            <a:endParaRPr sz="1900" u="sng">
              <a:solidFill>
                <a:srgbClr val="000000"/>
              </a:solidFill>
              <a:latin typeface="Arial"/>
              <a:ea typeface="Arial"/>
              <a:cs typeface="Arial"/>
              <a:sym typeface="Arial"/>
            </a:endParaRPr>
          </a:p>
          <a:p>
            <a:pPr indent="0" lvl="0" marL="0" rtl="0" algn="l">
              <a:spcBef>
                <a:spcPts val="1200"/>
              </a:spcBef>
              <a:spcAft>
                <a:spcPts val="0"/>
              </a:spcAft>
              <a:buNone/>
            </a:pPr>
            <a:r>
              <a:rPr lang="en" sz="1900">
                <a:solidFill>
                  <a:srgbClr val="000000"/>
                </a:solidFill>
                <a:latin typeface="Arial"/>
                <a:ea typeface="Arial"/>
                <a:cs typeface="Arial"/>
                <a:sym typeface="Arial"/>
              </a:rPr>
              <a:t>Disease prediction, particularly in the context of diabetes prediction, can be highly beneficial for individuals, healthcare systems, and society as a whole. Here are several ways in which disease prediction, specifically for diabetes, can be helpful:</a:t>
            </a:r>
            <a:endParaRPr sz="1900">
              <a:solidFill>
                <a:srgbClr val="000000"/>
              </a:solidFill>
              <a:latin typeface="Arial"/>
              <a:ea typeface="Arial"/>
              <a:cs typeface="Arial"/>
              <a:sym typeface="Arial"/>
            </a:endParaRPr>
          </a:p>
          <a:p>
            <a:pPr indent="-355600" lvl="0" marL="457200" rtl="0" algn="l">
              <a:spcBef>
                <a:spcPts val="1200"/>
              </a:spcBef>
              <a:spcAft>
                <a:spcPts val="0"/>
              </a:spcAft>
              <a:buClr>
                <a:srgbClr val="000000"/>
              </a:buClr>
              <a:buSzPts val="2000"/>
              <a:buFont typeface="Arial"/>
              <a:buAutoNum type="arabicPeriod"/>
            </a:pPr>
            <a:r>
              <a:rPr lang="en" sz="2000">
                <a:solidFill>
                  <a:srgbClr val="000000"/>
                </a:solidFill>
                <a:latin typeface="Arial"/>
                <a:ea typeface="Arial"/>
                <a:cs typeface="Arial"/>
                <a:sym typeface="Arial"/>
              </a:rPr>
              <a:t>Early Intervention and Prevention</a:t>
            </a:r>
            <a:endParaRPr sz="2000">
              <a:solidFill>
                <a:srgbClr val="000000"/>
              </a:solidFill>
              <a:latin typeface="Arial"/>
              <a:ea typeface="Arial"/>
              <a:cs typeface="Arial"/>
              <a:sym typeface="Arial"/>
            </a:endParaRPr>
          </a:p>
          <a:p>
            <a:pPr indent="-355600" lvl="0" marL="457200" rtl="0" algn="l">
              <a:spcBef>
                <a:spcPts val="0"/>
              </a:spcBef>
              <a:spcAft>
                <a:spcPts val="0"/>
              </a:spcAft>
              <a:buClr>
                <a:srgbClr val="000000"/>
              </a:buClr>
              <a:buSzPts val="2000"/>
              <a:buFont typeface="Arial"/>
              <a:buAutoNum type="arabicPeriod"/>
            </a:pPr>
            <a:r>
              <a:rPr lang="en" sz="2000">
                <a:solidFill>
                  <a:srgbClr val="000000"/>
                </a:solidFill>
                <a:latin typeface="Arial"/>
                <a:ea typeface="Arial"/>
                <a:cs typeface="Arial"/>
                <a:sym typeface="Arial"/>
              </a:rPr>
              <a:t>Personalized Healthcare</a:t>
            </a:r>
            <a:endParaRPr sz="2000">
              <a:solidFill>
                <a:srgbClr val="000000"/>
              </a:solidFill>
              <a:latin typeface="Arial"/>
              <a:ea typeface="Arial"/>
              <a:cs typeface="Arial"/>
              <a:sym typeface="Arial"/>
            </a:endParaRPr>
          </a:p>
          <a:p>
            <a:pPr indent="-355600" lvl="0" marL="457200" rtl="0" algn="l">
              <a:spcBef>
                <a:spcPts val="0"/>
              </a:spcBef>
              <a:spcAft>
                <a:spcPts val="0"/>
              </a:spcAft>
              <a:buClr>
                <a:srgbClr val="000000"/>
              </a:buClr>
              <a:buSzPts val="2000"/>
              <a:buFont typeface="Arial"/>
              <a:buAutoNum type="arabicPeriod"/>
            </a:pPr>
            <a:r>
              <a:rPr lang="en" sz="2000">
                <a:solidFill>
                  <a:srgbClr val="000000"/>
                </a:solidFill>
                <a:latin typeface="Arial"/>
                <a:ea typeface="Arial"/>
                <a:cs typeface="Arial"/>
                <a:sym typeface="Arial"/>
              </a:rPr>
              <a:t>Resource Optimization</a:t>
            </a:r>
            <a:endParaRPr sz="2000">
              <a:solidFill>
                <a:srgbClr val="000000"/>
              </a:solidFill>
              <a:latin typeface="Arial"/>
              <a:ea typeface="Arial"/>
              <a:cs typeface="Arial"/>
              <a:sym typeface="Arial"/>
            </a:endParaRPr>
          </a:p>
          <a:p>
            <a:pPr indent="-355600" lvl="0" marL="457200" rtl="0" algn="l">
              <a:spcBef>
                <a:spcPts val="0"/>
              </a:spcBef>
              <a:spcAft>
                <a:spcPts val="0"/>
              </a:spcAft>
              <a:buClr>
                <a:srgbClr val="000000"/>
              </a:buClr>
              <a:buSzPts val="2000"/>
              <a:buFont typeface="Arial"/>
              <a:buAutoNum type="arabicPeriod"/>
            </a:pPr>
            <a:r>
              <a:rPr lang="en" sz="2000">
                <a:solidFill>
                  <a:srgbClr val="000000"/>
                </a:solidFill>
                <a:latin typeface="Arial"/>
                <a:ea typeface="Arial"/>
                <a:cs typeface="Arial"/>
                <a:sym typeface="Arial"/>
              </a:rPr>
              <a:t>Cost Savings</a:t>
            </a:r>
            <a:endParaRPr sz="2000">
              <a:solidFill>
                <a:srgbClr val="000000"/>
              </a:solidFill>
              <a:latin typeface="Arial"/>
              <a:ea typeface="Arial"/>
              <a:cs typeface="Arial"/>
              <a:sym typeface="Arial"/>
            </a:endParaRPr>
          </a:p>
          <a:p>
            <a:pPr indent="-355600" lvl="0" marL="457200" rtl="0" algn="l">
              <a:spcBef>
                <a:spcPts val="0"/>
              </a:spcBef>
              <a:spcAft>
                <a:spcPts val="0"/>
              </a:spcAft>
              <a:buClr>
                <a:srgbClr val="000000"/>
              </a:buClr>
              <a:buSzPts val="2000"/>
              <a:buFont typeface="Arial"/>
              <a:buAutoNum type="arabicPeriod"/>
            </a:pPr>
            <a:r>
              <a:rPr lang="en" sz="2000">
                <a:solidFill>
                  <a:srgbClr val="000000"/>
                </a:solidFill>
                <a:latin typeface="Arial"/>
                <a:ea typeface="Arial"/>
                <a:cs typeface="Arial"/>
                <a:sym typeface="Arial"/>
              </a:rPr>
              <a:t>Improved Patient Outcomes</a:t>
            </a:r>
            <a:endParaRPr sz="2000">
              <a:solidFill>
                <a:srgbClr val="000000"/>
              </a:solidFill>
              <a:latin typeface="Arial"/>
              <a:ea typeface="Arial"/>
              <a:cs typeface="Arial"/>
              <a:sym typeface="Arial"/>
            </a:endParaRPr>
          </a:p>
          <a:p>
            <a:pPr indent="-355600" lvl="0" marL="457200" rtl="0" algn="l">
              <a:spcBef>
                <a:spcPts val="0"/>
              </a:spcBef>
              <a:spcAft>
                <a:spcPts val="0"/>
              </a:spcAft>
              <a:buClr>
                <a:srgbClr val="000000"/>
              </a:buClr>
              <a:buSzPts val="2000"/>
              <a:buFont typeface="Arial"/>
              <a:buAutoNum type="arabicPeriod"/>
            </a:pPr>
            <a:r>
              <a:rPr lang="en" sz="2000">
                <a:solidFill>
                  <a:srgbClr val="000000"/>
                </a:solidFill>
                <a:latin typeface="Arial"/>
                <a:ea typeface="Arial"/>
                <a:cs typeface="Arial"/>
                <a:sym typeface="Arial"/>
              </a:rPr>
              <a:t>Public Health Impact</a:t>
            </a:r>
            <a:endParaRPr sz="2000">
              <a:solidFill>
                <a:srgbClr val="000000"/>
              </a:solidFill>
              <a:latin typeface="Arial"/>
              <a:ea typeface="Arial"/>
              <a:cs typeface="Arial"/>
              <a:sym typeface="Arial"/>
            </a:endParaRPr>
          </a:p>
          <a:p>
            <a:pPr indent="-355600" lvl="0" marL="457200" rtl="0" algn="l">
              <a:spcBef>
                <a:spcPts val="0"/>
              </a:spcBef>
              <a:spcAft>
                <a:spcPts val="0"/>
              </a:spcAft>
              <a:buClr>
                <a:srgbClr val="000000"/>
              </a:buClr>
              <a:buSzPts val="2000"/>
              <a:buFont typeface="Arial"/>
              <a:buAutoNum type="arabicPeriod"/>
            </a:pPr>
            <a:r>
              <a:rPr lang="en" sz="2000">
                <a:solidFill>
                  <a:srgbClr val="000000"/>
                </a:solidFill>
                <a:latin typeface="Arial"/>
                <a:ea typeface="Arial"/>
                <a:cs typeface="Arial"/>
                <a:sym typeface="Arial"/>
              </a:rPr>
              <a:t>Research and Insights</a:t>
            </a:r>
            <a:endParaRPr sz="2000">
              <a:solidFill>
                <a:srgbClr val="000000"/>
              </a:solidFill>
              <a:latin typeface="Arial"/>
              <a:ea typeface="Arial"/>
              <a:cs typeface="Arial"/>
              <a:sym typeface="Arial"/>
            </a:endParaRPr>
          </a:p>
          <a:p>
            <a:pPr indent="0" lvl="0" marL="457200" rtl="0" algn="l">
              <a:spcBef>
                <a:spcPts val="1200"/>
              </a:spcBef>
              <a:spcAft>
                <a:spcPts val="1200"/>
              </a:spcAft>
              <a:buNone/>
            </a:pPr>
            <a:r>
              <a:t/>
            </a:r>
            <a:endParaRPr sz="2000">
              <a:solidFill>
                <a:srgbClr val="000000"/>
              </a:solidFill>
              <a:latin typeface="Arial"/>
              <a:ea typeface="Arial"/>
              <a:cs typeface="Arial"/>
              <a:sym typeface="Arial"/>
            </a:endParaRPr>
          </a:p>
        </p:txBody>
      </p:sp>
      <p:sp>
        <p:nvSpPr>
          <p:cNvPr id="147" name="Google Shape;147;p16"/>
          <p:cNvSpPr txBox="1"/>
          <p:nvPr/>
        </p:nvSpPr>
        <p:spPr>
          <a:xfrm>
            <a:off x="5190900" y="1738475"/>
            <a:ext cx="3953100" cy="326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1800"/>
              <a:t>However, it's important to note that disease prediction models are not infallible, and false positives or false negatives can occur.Collaborative efforts between healthcare professionals, data scientists, policymakers, and individuals are essential for maximizing the benefits of disease prediction while mitigating potential risks</a:t>
            </a:r>
            <a:r>
              <a:rPr lang="en" sz="2000"/>
              <a:t>.</a:t>
            </a:r>
            <a:endParaRPr sz="2000"/>
          </a:p>
          <a:p>
            <a:pPr indent="0" lvl="0" marL="0" rtl="0" algn="l">
              <a:spcBef>
                <a:spcPts val="0"/>
              </a:spcBef>
              <a:spcAft>
                <a:spcPts val="0"/>
              </a:spcAft>
              <a:buClr>
                <a:schemeClr val="dk2"/>
              </a:buClr>
              <a:buSzPts val="1100"/>
              <a:buFont typeface="Arial"/>
              <a:buNone/>
            </a:pPr>
            <a:r>
              <a:t/>
            </a:r>
            <a:endParaRPr sz="2000">
              <a:solidFill>
                <a:schemeClr val="dk2"/>
              </a:solidFill>
            </a:endParaRPr>
          </a:p>
          <a:p>
            <a:pPr indent="0" lvl="0" marL="0" rtl="0" algn="l">
              <a:spcBef>
                <a:spcPts val="0"/>
              </a:spcBef>
              <a:spcAft>
                <a:spcPts val="0"/>
              </a:spcAft>
              <a:buNone/>
            </a:pPr>
            <a:r>
              <a:t/>
            </a:r>
            <a:endParaRPr sz="2000">
              <a:solidFill>
                <a:schemeClr val="dk2"/>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17"/>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153" name="Google Shape;153;p17"/>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18"/>
          <p:cNvSpPr txBox="1"/>
          <p:nvPr>
            <p:ph type="title"/>
          </p:nvPr>
        </p:nvSpPr>
        <p:spPr>
          <a:xfrm>
            <a:off x="442125" y="271400"/>
            <a:ext cx="8382900" cy="411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SzPts val="990"/>
              <a:buNone/>
            </a:pPr>
            <a:r>
              <a:t/>
            </a:r>
            <a:endParaRPr b="1" sz="2280">
              <a:latin typeface="Arial"/>
              <a:ea typeface="Arial"/>
              <a:cs typeface="Arial"/>
              <a:sym typeface="Arial"/>
            </a:endParaRPr>
          </a:p>
          <a:p>
            <a:pPr indent="0" lvl="0" marL="0" rtl="0" algn="l">
              <a:spcBef>
                <a:spcPts val="0"/>
              </a:spcBef>
              <a:spcAft>
                <a:spcPts val="0"/>
              </a:spcAft>
              <a:buSzPts val="990"/>
              <a:buNone/>
            </a:pPr>
            <a:r>
              <a:t/>
            </a:r>
            <a:endParaRPr sz="2080">
              <a:latin typeface="Arial"/>
              <a:ea typeface="Arial"/>
              <a:cs typeface="Arial"/>
              <a:sym typeface="Arial"/>
            </a:endParaRPr>
          </a:p>
          <a:p>
            <a:pPr indent="0" lvl="0" marL="0" rtl="0" algn="l">
              <a:spcBef>
                <a:spcPts val="0"/>
              </a:spcBef>
              <a:spcAft>
                <a:spcPts val="0"/>
              </a:spcAft>
              <a:buSzPts val="990"/>
              <a:buNone/>
            </a:pPr>
            <a:r>
              <a:rPr lang="en" sz="2080">
                <a:latin typeface="Arial"/>
                <a:ea typeface="Arial"/>
                <a:cs typeface="Arial"/>
                <a:sym typeface="Arial"/>
              </a:rPr>
              <a:t>                            </a:t>
            </a:r>
            <a:r>
              <a:rPr b="1" lang="en" sz="2280">
                <a:latin typeface="Arial"/>
                <a:ea typeface="Arial"/>
                <a:cs typeface="Arial"/>
                <a:sym typeface="Arial"/>
              </a:rPr>
              <a:t> Library Imports:</a:t>
            </a:r>
            <a:endParaRPr b="1" sz="2280">
              <a:latin typeface="Arial"/>
              <a:ea typeface="Arial"/>
              <a:cs typeface="Arial"/>
              <a:sym typeface="Arial"/>
            </a:endParaRPr>
          </a:p>
          <a:p>
            <a:pPr indent="0" lvl="0" marL="0" rtl="0" algn="l">
              <a:spcBef>
                <a:spcPts val="0"/>
              </a:spcBef>
              <a:spcAft>
                <a:spcPts val="0"/>
              </a:spcAft>
              <a:buSzPts val="990"/>
              <a:buNone/>
            </a:pPr>
            <a:r>
              <a:t/>
            </a:r>
            <a:endParaRPr b="1" sz="2280">
              <a:latin typeface="Arial"/>
              <a:ea typeface="Arial"/>
              <a:cs typeface="Arial"/>
              <a:sym typeface="Arial"/>
            </a:endParaRPr>
          </a:p>
          <a:p>
            <a:pPr indent="0" lvl="0" marL="0" rtl="0" algn="l">
              <a:spcBef>
                <a:spcPts val="0"/>
              </a:spcBef>
              <a:spcAft>
                <a:spcPts val="0"/>
              </a:spcAft>
              <a:buSzPts val="990"/>
              <a:buNone/>
            </a:pPr>
            <a:r>
              <a:rPr lang="en" sz="2080">
                <a:solidFill>
                  <a:srgbClr val="000000"/>
                </a:solidFill>
                <a:latin typeface="Arial"/>
                <a:ea typeface="Arial"/>
                <a:cs typeface="Arial"/>
                <a:sym typeface="Arial"/>
              </a:rPr>
              <a:t>The initial part of the code imports essential libraries used for data manipulation, visualization, and machine learning tasks. </a:t>
            </a:r>
            <a:endParaRPr sz="2080">
              <a:solidFill>
                <a:srgbClr val="000000"/>
              </a:solidFill>
              <a:latin typeface="Arial"/>
              <a:ea typeface="Arial"/>
              <a:cs typeface="Arial"/>
              <a:sym typeface="Arial"/>
            </a:endParaRPr>
          </a:p>
          <a:p>
            <a:pPr indent="0" lvl="0" marL="0" rtl="0" algn="l">
              <a:spcBef>
                <a:spcPts val="0"/>
              </a:spcBef>
              <a:spcAft>
                <a:spcPts val="0"/>
              </a:spcAft>
              <a:buSzPts val="990"/>
              <a:buNone/>
            </a:pPr>
            <a:r>
              <a:rPr lang="en" sz="2080">
                <a:solidFill>
                  <a:srgbClr val="000000"/>
                </a:solidFill>
                <a:latin typeface="Arial"/>
                <a:ea typeface="Arial"/>
                <a:cs typeface="Arial"/>
                <a:sym typeface="Arial"/>
              </a:rPr>
              <a:t>These include:</a:t>
            </a:r>
            <a:endParaRPr sz="2080">
              <a:solidFill>
                <a:srgbClr val="000000"/>
              </a:solidFill>
              <a:latin typeface="Arial"/>
              <a:ea typeface="Arial"/>
              <a:cs typeface="Arial"/>
              <a:sym typeface="Arial"/>
            </a:endParaRPr>
          </a:p>
          <a:p>
            <a:pPr indent="0" lvl="0" marL="0" rtl="0" algn="l">
              <a:spcBef>
                <a:spcPts val="0"/>
              </a:spcBef>
              <a:spcAft>
                <a:spcPts val="0"/>
              </a:spcAft>
              <a:buSzPts val="990"/>
              <a:buNone/>
            </a:pPr>
            <a:r>
              <a:rPr lang="en" sz="2080">
                <a:solidFill>
                  <a:srgbClr val="000000"/>
                </a:solidFill>
                <a:latin typeface="Arial"/>
                <a:ea typeface="Arial"/>
                <a:cs typeface="Arial"/>
                <a:sym typeface="Arial"/>
              </a:rPr>
              <a:t>   -numpy and pandas for data handling and analysis.</a:t>
            </a:r>
            <a:endParaRPr sz="2080">
              <a:solidFill>
                <a:srgbClr val="000000"/>
              </a:solidFill>
              <a:latin typeface="Arial"/>
              <a:ea typeface="Arial"/>
              <a:cs typeface="Arial"/>
              <a:sym typeface="Arial"/>
            </a:endParaRPr>
          </a:p>
          <a:p>
            <a:pPr indent="0" lvl="0" marL="0" rtl="0" algn="l">
              <a:spcBef>
                <a:spcPts val="0"/>
              </a:spcBef>
              <a:spcAft>
                <a:spcPts val="0"/>
              </a:spcAft>
              <a:buSzPts val="990"/>
              <a:buNone/>
            </a:pPr>
            <a:r>
              <a:rPr lang="en" sz="2080">
                <a:solidFill>
                  <a:srgbClr val="000000"/>
                </a:solidFill>
                <a:latin typeface="Arial"/>
                <a:ea typeface="Arial"/>
                <a:cs typeface="Arial"/>
                <a:sym typeface="Arial"/>
              </a:rPr>
              <a:t>   -os for directory operations.</a:t>
            </a:r>
            <a:endParaRPr sz="2080">
              <a:solidFill>
                <a:srgbClr val="000000"/>
              </a:solidFill>
              <a:latin typeface="Arial"/>
              <a:ea typeface="Arial"/>
              <a:cs typeface="Arial"/>
              <a:sym typeface="Arial"/>
            </a:endParaRPr>
          </a:p>
          <a:p>
            <a:pPr indent="0" lvl="0" marL="0" rtl="0" algn="l">
              <a:spcBef>
                <a:spcPts val="0"/>
              </a:spcBef>
              <a:spcAft>
                <a:spcPts val="0"/>
              </a:spcAft>
              <a:buSzPts val="990"/>
              <a:buNone/>
            </a:pPr>
            <a:r>
              <a:rPr lang="en" sz="2080">
                <a:solidFill>
                  <a:srgbClr val="000000"/>
                </a:solidFill>
                <a:latin typeface="Arial"/>
                <a:ea typeface="Arial"/>
                <a:cs typeface="Arial"/>
                <a:sym typeface="Arial"/>
              </a:rPr>
              <a:t>   -matplotlib, pyplot and seaborn for data visualization.</a:t>
            </a:r>
            <a:endParaRPr sz="2080">
              <a:solidFill>
                <a:srgbClr val="000000"/>
              </a:solidFill>
              <a:latin typeface="Arial"/>
              <a:ea typeface="Arial"/>
              <a:cs typeface="Arial"/>
              <a:sym typeface="Arial"/>
            </a:endParaRPr>
          </a:p>
          <a:p>
            <a:pPr indent="0" lvl="0" marL="0" rtl="0" algn="l">
              <a:spcBef>
                <a:spcPts val="0"/>
              </a:spcBef>
              <a:spcAft>
                <a:spcPts val="0"/>
              </a:spcAft>
              <a:buSzPts val="990"/>
              <a:buNone/>
            </a:pPr>
            <a:r>
              <a:rPr lang="en" sz="2080">
                <a:solidFill>
                  <a:srgbClr val="000000"/>
                </a:solidFill>
                <a:latin typeface="Arial"/>
                <a:ea typeface="Arial"/>
                <a:cs typeface="Arial"/>
                <a:sym typeface="Arial"/>
              </a:rPr>
              <a:t>   -</a:t>
            </a:r>
            <a:r>
              <a:rPr lang="en" sz="2080">
                <a:solidFill>
                  <a:srgbClr val="000000"/>
                </a:solidFill>
                <a:latin typeface="Arial"/>
                <a:ea typeface="Arial"/>
                <a:cs typeface="Arial"/>
                <a:sym typeface="Arial"/>
              </a:rPr>
              <a:t>t</a:t>
            </a:r>
            <a:r>
              <a:rPr lang="en" sz="2080">
                <a:solidFill>
                  <a:srgbClr val="000000"/>
                </a:solidFill>
                <a:latin typeface="Arial"/>
                <a:ea typeface="Arial"/>
                <a:cs typeface="Arial"/>
                <a:sym typeface="Arial"/>
              </a:rPr>
              <a:t>ensorflow.keras for building and training neural networks.</a:t>
            </a:r>
            <a:endParaRPr sz="2080">
              <a:solidFill>
                <a:srgbClr val="000000"/>
              </a:solidFill>
              <a:latin typeface="Arial"/>
              <a:ea typeface="Arial"/>
              <a:cs typeface="Arial"/>
              <a:sym typeface="Arial"/>
            </a:endParaRPr>
          </a:p>
          <a:p>
            <a:pPr indent="0" lvl="0" marL="0" rtl="0" algn="l">
              <a:spcBef>
                <a:spcPts val="0"/>
              </a:spcBef>
              <a:spcAft>
                <a:spcPts val="0"/>
              </a:spcAft>
              <a:buSzPts val="990"/>
              <a:buNone/>
            </a:pPr>
            <a:r>
              <a:rPr lang="en" sz="2080">
                <a:solidFill>
                  <a:srgbClr val="000000"/>
                </a:solidFill>
                <a:latin typeface="Arial"/>
                <a:ea typeface="Arial"/>
                <a:cs typeface="Arial"/>
                <a:sym typeface="Arial"/>
              </a:rPr>
              <a:t>It also imports specific modules/classes like train_test_split, RandomizedSearchCV, StandardScaler, Sequential, Dense, and KerasClassifier from relevant libraries for machine learning tasks.</a:t>
            </a:r>
            <a:endParaRPr sz="2080">
              <a:solidFill>
                <a:srgbClr val="000000"/>
              </a:solidFill>
              <a:latin typeface="Arial"/>
              <a:ea typeface="Arial"/>
              <a:cs typeface="Arial"/>
              <a:sym typeface="Arial"/>
            </a:endParaRPr>
          </a:p>
          <a:p>
            <a:pPr indent="0" lvl="0" marL="0" rtl="0" algn="l">
              <a:spcBef>
                <a:spcPts val="0"/>
              </a:spcBef>
              <a:spcAft>
                <a:spcPts val="0"/>
              </a:spcAft>
              <a:buSzPts val="990"/>
              <a:buNone/>
            </a:pPr>
            <a:r>
              <a:t/>
            </a:r>
            <a:endParaRPr sz="2080">
              <a:solidFill>
                <a:srgbClr val="000000"/>
              </a:solidFill>
              <a:latin typeface="Arial"/>
              <a:ea typeface="Arial"/>
              <a:cs typeface="Arial"/>
              <a:sym typeface="Arial"/>
            </a:endParaRPr>
          </a:p>
          <a:p>
            <a:pPr indent="0" lvl="0" marL="0" rtl="0" algn="l">
              <a:spcBef>
                <a:spcPts val="0"/>
              </a:spcBef>
              <a:spcAft>
                <a:spcPts val="0"/>
              </a:spcAft>
              <a:buSzPts val="990"/>
              <a:buNone/>
            </a:pPr>
            <a:r>
              <a:t/>
            </a:r>
            <a:endParaRPr sz="2080">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19"/>
          <p:cNvSpPr txBox="1"/>
          <p:nvPr>
            <p:ph type="title"/>
          </p:nvPr>
        </p:nvSpPr>
        <p:spPr>
          <a:xfrm>
            <a:off x="573450" y="358950"/>
            <a:ext cx="7660500" cy="4027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000">
                <a:latin typeface="Arial"/>
                <a:ea typeface="Arial"/>
                <a:cs typeface="Arial"/>
                <a:sym typeface="Arial"/>
              </a:rPr>
              <a:t>                           </a:t>
            </a:r>
            <a:r>
              <a:rPr b="1" lang="en" sz="2000">
                <a:latin typeface="Arial"/>
                <a:ea typeface="Arial"/>
                <a:cs typeface="Arial"/>
                <a:sym typeface="Arial"/>
              </a:rPr>
              <a:t>File Exploration</a:t>
            </a:r>
            <a:r>
              <a:rPr lang="en" sz="2000">
                <a:latin typeface="Arial"/>
                <a:ea typeface="Arial"/>
                <a:cs typeface="Arial"/>
                <a:sym typeface="Arial"/>
              </a:rPr>
              <a:t>:</a:t>
            </a:r>
            <a:endParaRPr sz="2000">
              <a:latin typeface="Arial"/>
              <a:ea typeface="Arial"/>
              <a:cs typeface="Arial"/>
              <a:sym typeface="Arial"/>
            </a:endParaRPr>
          </a:p>
          <a:p>
            <a:pPr indent="0" lvl="0" marL="0" rtl="0" algn="l">
              <a:spcBef>
                <a:spcPts val="0"/>
              </a:spcBef>
              <a:spcAft>
                <a:spcPts val="0"/>
              </a:spcAft>
              <a:buNone/>
            </a:pPr>
            <a:r>
              <a:t/>
            </a:r>
            <a:endParaRPr sz="2000">
              <a:latin typeface="Arial"/>
              <a:ea typeface="Arial"/>
              <a:cs typeface="Arial"/>
              <a:sym typeface="Arial"/>
            </a:endParaRPr>
          </a:p>
          <a:p>
            <a:pPr indent="0" lvl="0" marL="0" rtl="0" algn="l">
              <a:spcBef>
                <a:spcPts val="0"/>
              </a:spcBef>
              <a:spcAft>
                <a:spcPts val="0"/>
              </a:spcAft>
              <a:buNone/>
            </a:pPr>
            <a:r>
              <a:rPr lang="en" sz="2100">
                <a:solidFill>
                  <a:srgbClr val="000000"/>
                </a:solidFill>
                <a:latin typeface="Arial"/>
                <a:ea typeface="Arial"/>
                <a:cs typeface="Arial"/>
                <a:sym typeface="Arial"/>
              </a:rPr>
              <a:t>This section uses the os.walk() function to explore the files in a specified directory ('/kaggle/input'). It lists all filenames present in that directory.</a:t>
            </a:r>
            <a:endParaRPr sz="2100">
              <a:solidFill>
                <a:srgbClr val="000000"/>
              </a:solidFill>
              <a:latin typeface="Arial"/>
              <a:ea typeface="Arial"/>
              <a:cs typeface="Arial"/>
              <a:sym typeface="Arial"/>
            </a:endParaRPr>
          </a:p>
          <a:p>
            <a:pPr indent="0" lvl="0" marL="0" rtl="0" algn="l">
              <a:spcBef>
                <a:spcPts val="0"/>
              </a:spcBef>
              <a:spcAft>
                <a:spcPts val="0"/>
              </a:spcAft>
              <a:buNone/>
            </a:pPr>
            <a:r>
              <a:t/>
            </a:r>
            <a:endParaRPr sz="2100">
              <a:solidFill>
                <a:srgbClr val="000000"/>
              </a:solidFill>
              <a:latin typeface="Arial"/>
              <a:ea typeface="Arial"/>
              <a:cs typeface="Arial"/>
              <a:sym typeface="Arial"/>
            </a:endParaRPr>
          </a:p>
          <a:p>
            <a:pPr indent="0" lvl="0" marL="0" rtl="0" algn="l">
              <a:spcBef>
                <a:spcPts val="0"/>
              </a:spcBef>
              <a:spcAft>
                <a:spcPts val="0"/>
              </a:spcAft>
              <a:buNone/>
            </a:pPr>
            <a:r>
              <a:rPr b="1" lang="en" sz="2100">
                <a:solidFill>
                  <a:srgbClr val="000000"/>
                </a:solidFill>
                <a:latin typeface="Arial"/>
                <a:ea typeface="Arial"/>
                <a:cs typeface="Arial"/>
                <a:sym typeface="Arial"/>
              </a:rPr>
              <a:t>TensorFlow Version Check</a:t>
            </a:r>
            <a:r>
              <a:rPr lang="en" sz="2100">
                <a:solidFill>
                  <a:srgbClr val="000000"/>
                </a:solidFill>
                <a:latin typeface="Arial"/>
                <a:ea typeface="Arial"/>
                <a:cs typeface="Arial"/>
                <a:sym typeface="Arial"/>
              </a:rPr>
              <a:t>:</a:t>
            </a:r>
            <a:endParaRPr sz="2100">
              <a:solidFill>
                <a:srgbClr val="000000"/>
              </a:solidFill>
              <a:latin typeface="Arial"/>
              <a:ea typeface="Arial"/>
              <a:cs typeface="Arial"/>
              <a:sym typeface="Arial"/>
            </a:endParaRPr>
          </a:p>
          <a:p>
            <a:pPr indent="0" lvl="0" marL="0" rtl="0" algn="l">
              <a:spcBef>
                <a:spcPts val="0"/>
              </a:spcBef>
              <a:spcAft>
                <a:spcPts val="0"/>
              </a:spcAft>
              <a:buNone/>
            </a:pPr>
            <a:r>
              <a:rPr lang="en" sz="2100">
                <a:solidFill>
                  <a:srgbClr val="000000"/>
                </a:solidFill>
                <a:latin typeface="Arial"/>
                <a:ea typeface="Arial"/>
                <a:cs typeface="Arial"/>
                <a:sym typeface="Arial"/>
              </a:rPr>
              <a:t>It imports TensorFlow and prints out the TensorFlow and Keras versions to ensure compatibility and provide version information.</a:t>
            </a:r>
            <a:endParaRPr sz="2100">
              <a:solidFill>
                <a:srgbClr val="000000"/>
              </a:solidFill>
              <a:latin typeface="Arial"/>
              <a:ea typeface="Arial"/>
              <a:cs typeface="Arial"/>
              <a:sym typeface="Arial"/>
            </a:endParaRPr>
          </a:p>
          <a:p>
            <a:pPr indent="0" lvl="0" marL="0" rtl="0" algn="l">
              <a:spcBef>
                <a:spcPts val="0"/>
              </a:spcBef>
              <a:spcAft>
                <a:spcPts val="0"/>
              </a:spcAft>
              <a:buNone/>
            </a:pPr>
            <a:r>
              <a:t/>
            </a:r>
            <a:endParaRPr sz="2100">
              <a:solidFill>
                <a:srgbClr val="000000"/>
              </a:solidFill>
              <a:latin typeface="Arial"/>
              <a:ea typeface="Arial"/>
              <a:cs typeface="Arial"/>
              <a:sym typeface="Arial"/>
            </a:endParaRPr>
          </a:p>
          <a:p>
            <a:pPr indent="0" lvl="0" marL="0" rtl="0" algn="l">
              <a:spcBef>
                <a:spcPts val="0"/>
              </a:spcBef>
              <a:spcAft>
                <a:spcPts val="0"/>
              </a:spcAft>
              <a:buNone/>
            </a:pPr>
            <a:r>
              <a:t/>
            </a:r>
            <a:endParaRPr sz="2000">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20"/>
          <p:cNvSpPr txBox="1"/>
          <p:nvPr>
            <p:ph type="title"/>
          </p:nvPr>
        </p:nvSpPr>
        <p:spPr>
          <a:xfrm>
            <a:off x="332675" y="490275"/>
            <a:ext cx="8382900" cy="435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latin typeface="Arial"/>
                <a:ea typeface="Arial"/>
                <a:cs typeface="Arial"/>
                <a:sym typeface="Arial"/>
              </a:rPr>
              <a:t>                                                          </a:t>
            </a:r>
            <a:r>
              <a:rPr b="1" lang="en" sz="1800">
                <a:latin typeface="Arial"/>
                <a:ea typeface="Arial"/>
                <a:cs typeface="Arial"/>
                <a:sym typeface="Arial"/>
              </a:rPr>
              <a:t>Reading Dataset:</a:t>
            </a:r>
            <a:endParaRPr b="1" sz="1800">
              <a:latin typeface="Arial"/>
              <a:ea typeface="Arial"/>
              <a:cs typeface="Arial"/>
              <a:sym typeface="Arial"/>
            </a:endParaRPr>
          </a:p>
          <a:p>
            <a:pPr indent="0" lvl="0" marL="0" rtl="0" algn="l">
              <a:spcBef>
                <a:spcPts val="0"/>
              </a:spcBef>
              <a:spcAft>
                <a:spcPts val="0"/>
              </a:spcAft>
              <a:buNone/>
            </a:pPr>
            <a:r>
              <a:rPr lang="en" sz="1800">
                <a:latin typeface="Arial"/>
                <a:ea typeface="Arial"/>
                <a:cs typeface="Arial"/>
                <a:sym typeface="Arial"/>
              </a:rPr>
              <a:t> </a:t>
            </a:r>
            <a:endParaRPr sz="1800">
              <a:latin typeface="Arial"/>
              <a:ea typeface="Arial"/>
              <a:cs typeface="Arial"/>
              <a:sym typeface="Arial"/>
            </a:endParaRPr>
          </a:p>
          <a:p>
            <a:pPr indent="0" lvl="0" marL="0" rtl="0" algn="l">
              <a:spcBef>
                <a:spcPts val="0"/>
              </a:spcBef>
              <a:spcAft>
                <a:spcPts val="0"/>
              </a:spcAft>
              <a:buNone/>
            </a:pPr>
            <a:r>
              <a:rPr lang="en" sz="1800">
                <a:solidFill>
                  <a:srgbClr val="000000"/>
                </a:solidFill>
                <a:latin typeface="Arial"/>
                <a:ea typeface="Arial"/>
                <a:cs typeface="Arial"/>
                <a:sym typeface="Arial"/>
              </a:rPr>
              <a:t>The code reads a CSV file named "diabetes.csv" located at "/content/diabetes.csv" into a Pandas DataFrame named diabetes.</a:t>
            </a:r>
            <a:endParaRPr sz="1800">
              <a:solidFill>
                <a:srgbClr val="000000"/>
              </a:solidFill>
              <a:latin typeface="Arial"/>
              <a:ea typeface="Arial"/>
              <a:cs typeface="Arial"/>
              <a:sym typeface="Arial"/>
            </a:endParaRPr>
          </a:p>
          <a:p>
            <a:pPr indent="0" lvl="0" marL="0" rtl="0" algn="l">
              <a:spcBef>
                <a:spcPts val="0"/>
              </a:spcBef>
              <a:spcAft>
                <a:spcPts val="0"/>
              </a:spcAft>
              <a:buNone/>
            </a:pPr>
            <a:r>
              <a:rPr lang="en" sz="1800">
                <a:solidFill>
                  <a:srgbClr val="000000"/>
                </a:solidFill>
                <a:latin typeface="Arial"/>
                <a:ea typeface="Arial"/>
                <a:cs typeface="Arial"/>
                <a:sym typeface="Arial"/>
              </a:rPr>
              <a:t>diabetes.head() is used to display the first few rows of the dataset to get a glimpse of the data structure.</a:t>
            </a:r>
            <a:endParaRPr sz="1800">
              <a:solidFill>
                <a:srgbClr val="000000"/>
              </a:solidFill>
              <a:latin typeface="Arial"/>
              <a:ea typeface="Arial"/>
              <a:cs typeface="Arial"/>
              <a:sym typeface="Arial"/>
            </a:endParaRPr>
          </a:p>
          <a:p>
            <a:pPr indent="0" lvl="0" marL="0" rtl="0" algn="l">
              <a:spcBef>
                <a:spcPts val="0"/>
              </a:spcBef>
              <a:spcAft>
                <a:spcPts val="0"/>
              </a:spcAft>
              <a:buNone/>
            </a:pPr>
            <a:r>
              <a:rPr lang="en" sz="1800">
                <a:latin typeface="Arial"/>
                <a:ea typeface="Arial"/>
                <a:cs typeface="Arial"/>
                <a:sym typeface="Arial"/>
              </a:rPr>
              <a:t>                                           </a:t>
            </a:r>
            <a:r>
              <a:rPr b="1" lang="en" sz="1800">
                <a:latin typeface="Arial"/>
                <a:ea typeface="Arial"/>
                <a:cs typeface="Arial"/>
                <a:sym typeface="Arial"/>
              </a:rPr>
              <a:t>Handling Missing Values (Data Cleaning):</a:t>
            </a:r>
            <a:endParaRPr b="1" sz="1800">
              <a:latin typeface="Arial"/>
              <a:ea typeface="Arial"/>
              <a:cs typeface="Arial"/>
              <a:sym typeface="Arial"/>
            </a:endParaRPr>
          </a:p>
          <a:p>
            <a:pPr indent="0" lvl="0" marL="0" rtl="0" algn="l">
              <a:spcBef>
                <a:spcPts val="0"/>
              </a:spcBef>
              <a:spcAft>
                <a:spcPts val="0"/>
              </a:spcAft>
              <a:buNone/>
            </a:pPr>
            <a:r>
              <a:rPr lang="en" sz="1800">
                <a:solidFill>
                  <a:srgbClr val="000000"/>
                </a:solidFill>
                <a:latin typeface="Arial"/>
                <a:ea typeface="Arial"/>
                <a:cs typeface="Arial"/>
                <a:sym typeface="Arial"/>
              </a:rPr>
              <a:t>This part of the code focuses on handling missing values in the dataset (diabetes DataFrame).</a:t>
            </a:r>
            <a:endParaRPr sz="1800">
              <a:solidFill>
                <a:srgbClr val="000000"/>
              </a:solidFill>
              <a:latin typeface="Arial"/>
              <a:ea typeface="Arial"/>
              <a:cs typeface="Arial"/>
              <a:sym typeface="Arial"/>
            </a:endParaRPr>
          </a:p>
          <a:p>
            <a:pPr indent="0" lvl="0" marL="0" rtl="0" algn="l">
              <a:spcBef>
                <a:spcPts val="0"/>
              </a:spcBef>
              <a:spcAft>
                <a:spcPts val="0"/>
              </a:spcAft>
              <a:buNone/>
            </a:pPr>
            <a:r>
              <a:rPr lang="en" sz="1800">
                <a:solidFill>
                  <a:srgbClr val="000000"/>
                </a:solidFill>
                <a:latin typeface="Arial"/>
                <a:ea typeface="Arial"/>
                <a:cs typeface="Arial"/>
                <a:sym typeface="Arial"/>
              </a:rPr>
              <a:t>It checks for missing values (using .isnull().sum()) and performs various operations to address them:</a:t>
            </a:r>
            <a:endParaRPr sz="1800">
              <a:solidFill>
                <a:srgbClr val="000000"/>
              </a:solidFill>
              <a:latin typeface="Arial"/>
              <a:ea typeface="Arial"/>
              <a:cs typeface="Arial"/>
              <a:sym typeface="Arial"/>
            </a:endParaRPr>
          </a:p>
          <a:p>
            <a:pPr indent="0" lvl="0" marL="0" rtl="0" algn="l">
              <a:spcBef>
                <a:spcPts val="0"/>
              </a:spcBef>
              <a:spcAft>
                <a:spcPts val="0"/>
              </a:spcAft>
              <a:buNone/>
            </a:pPr>
            <a:r>
              <a:rPr lang="en" sz="1800">
                <a:solidFill>
                  <a:srgbClr val="000000"/>
                </a:solidFill>
                <a:latin typeface="Arial"/>
                <a:ea typeface="Arial"/>
                <a:cs typeface="Arial"/>
                <a:sym typeface="Arial"/>
              </a:rPr>
              <a:t>Replaces "?" values with NaN in the DataFrame.</a:t>
            </a:r>
            <a:endParaRPr sz="1800">
              <a:solidFill>
                <a:srgbClr val="000000"/>
              </a:solidFill>
              <a:latin typeface="Arial"/>
              <a:ea typeface="Arial"/>
              <a:cs typeface="Arial"/>
              <a:sym typeface="Arial"/>
            </a:endParaRPr>
          </a:p>
          <a:p>
            <a:pPr indent="0" lvl="0" marL="0" rtl="0" algn="l">
              <a:spcBef>
                <a:spcPts val="0"/>
              </a:spcBef>
              <a:spcAft>
                <a:spcPts val="0"/>
              </a:spcAft>
              <a:buNone/>
            </a:pPr>
            <a:r>
              <a:rPr lang="en" sz="1800">
                <a:solidFill>
                  <a:srgbClr val="000000"/>
                </a:solidFill>
                <a:latin typeface="Arial"/>
                <a:ea typeface="Arial"/>
                <a:cs typeface="Arial"/>
                <a:sym typeface="Arial"/>
              </a:rPr>
              <a:t>Handles missing values in columns like "race," "weight," "payer_code," "medical_specialty," "diag_1," "diag_2," and "diag_3" using forward fill (method='ffill') or mode imputation (fillna() with the mode).</a:t>
            </a:r>
            <a:endParaRPr sz="1800">
              <a:solidFill>
                <a:srgbClr val="000000"/>
              </a:solidFill>
              <a:latin typeface="Arial"/>
              <a:ea typeface="Arial"/>
              <a:cs typeface="Arial"/>
              <a:sym typeface="Arial"/>
            </a:endParaRPr>
          </a:p>
          <a:p>
            <a:pPr indent="0" lvl="0" marL="0" rtl="0" algn="l">
              <a:spcBef>
                <a:spcPts val="0"/>
              </a:spcBef>
              <a:spcAft>
                <a:spcPts val="0"/>
              </a:spcAft>
              <a:buNone/>
            </a:pPr>
            <a:r>
              <a:t/>
            </a:r>
            <a:endParaRPr sz="1800">
              <a:solidFill>
                <a:srgbClr val="000000"/>
              </a:solidFill>
              <a:latin typeface="Arial"/>
              <a:ea typeface="Arial"/>
              <a:cs typeface="Arial"/>
              <a:sym typeface="Arial"/>
            </a:endParaRPr>
          </a:p>
          <a:p>
            <a:pPr indent="0" lvl="0" marL="0" rtl="0" algn="l">
              <a:spcBef>
                <a:spcPts val="0"/>
              </a:spcBef>
              <a:spcAft>
                <a:spcPts val="0"/>
              </a:spcAft>
              <a:buNone/>
            </a:pPr>
            <a:r>
              <a:t/>
            </a:r>
            <a:endParaRPr sz="1800">
              <a:solidFill>
                <a:srgbClr val="000000"/>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1"/>
          <p:cNvSpPr txBox="1"/>
          <p:nvPr>
            <p:ph type="title"/>
          </p:nvPr>
        </p:nvSpPr>
        <p:spPr>
          <a:xfrm>
            <a:off x="288901" y="402725"/>
            <a:ext cx="8426700" cy="4224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rgbClr val="000000"/>
                </a:solidFill>
                <a:latin typeface="Arial"/>
                <a:ea typeface="Arial"/>
                <a:cs typeface="Arial"/>
                <a:sym typeface="Arial"/>
              </a:rPr>
              <a:t>                                 </a:t>
            </a:r>
            <a:r>
              <a:rPr b="1" lang="en" sz="2000">
                <a:solidFill>
                  <a:srgbClr val="000000"/>
                </a:solidFill>
                <a:latin typeface="Arial"/>
                <a:ea typeface="Arial"/>
                <a:cs typeface="Arial"/>
                <a:sym typeface="Arial"/>
              </a:rPr>
              <a:t>Exploratory Data Analysis (EDA):</a:t>
            </a:r>
            <a:endParaRPr b="1" sz="2000">
              <a:solidFill>
                <a:srgbClr val="000000"/>
              </a:solidFill>
              <a:latin typeface="Arial"/>
              <a:ea typeface="Arial"/>
              <a:cs typeface="Arial"/>
              <a:sym typeface="Arial"/>
            </a:endParaRPr>
          </a:p>
          <a:p>
            <a:pPr indent="0" lvl="0" marL="0" rtl="0" algn="l">
              <a:spcBef>
                <a:spcPts val="0"/>
              </a:spcBef>
              <a:spcAft>
                <a:spcPts val="0"/>
              </a:spcAft>
              <a:buNone/>
            </a:pPr>
            <a:r>
              <a:t/>
            </a:r>
            <a:endParaRPr sz="2000">
              <a:solidFill>
                <a:srgbClr val="000000"/>
              </a:solidFill>
              <a:latin typeface="Arial"/>
              <a:ea typeface="Arial"/>
              <a:cs typeface="Arial"/>
              <a:sym typeface="Arial"/>
            </a:endParaRPr>
          </a:p>
          <a:p>
            <a:pPr indent="0" lvl="0" marL="0" rtl="0" algn="l">
              <a:spcBef>
                <a:spcPts val="0"/>
              </a:spcBef>
              <a:spcAft>
                <a:spcPts val="0"/>
              </a:spcAft>
              <a:buNone/>
            </a:pPr>
            <a:r>
              <a:rPr lang="en" sz="2000">
                <a:solidFill>
                  <a:srgbClr val="000000"/>
                </a:solidFill>
                <a:latin typeface="Arial"/>
                <a:ea typeface="Arial"/>
                <a:cs typeface="Arial"/>
                <a:sym typeface="Arial"/>
              </a:rPr>
              <a:t>This section conducts exploratory data analysis to understand various attributes within the dataset. It creates visualizations using Matplotlib and Seaborn.</a:t>
            </a:r>
            <a:endParaRPr sz="2000">
              <a:solidFill>
                <a:srgbClr val="000000"/>
              </a:solidFill>
              <a:latin typeface="Arial"/>
              <a:ea typeface="Arial"/>
              <a:cs typeface="Arial"/>
              <a:sym typeface="Arial"/>
            </a:endParaRPr>
          </a:p>
          <a:p>
            <a:pPr indent="0" lvl="0" marL="0" rtl="0" algn="l">
              <a:spcBef>
                <a:spcPts val="0"/>
              </a:spcBef>
              <a:spcAft>
                <a:spcPts val="0"/>
              </a:spcAft>
              <a:buNone/>
            </a:pPr>
            <a:r>
              <a:rPr lang="en" sz="2000">
                <a:solidFill>
                  <a:srgbClr val="000000"/>
                </a:solidFill>
                <a:latin typeface="Arial"/>
                <a:ea typeface="Arial"/>
                <a:cs typeface="Arial"/>
                <a:sym typeface="Arial"/>
              </a:rPr>
              <a:t>Visualizations include:</a:t>
            </a:r>
            <a:endParaRPr sz="2000">
              <a:solidFill>
                <a:srgbClr val="000000"/>
              </a:solidFill>
              <a:latin typeface="Arial"/>
              <a:ea typeface="Arial"/>
              <a:cs typeface="Arial"/>
              <a:sym typeface="Arial"/>
            </a:endParaRPr>
          </a:p>
          <a:p>
            <a:pPr indent="0" lvl="0" marL="0" rtl="0" algn="l">
              <a:spcBef>
                <a:spcPts val="0"/>
              </a:spcBef>
              <a:spcAft>
                <a:spcPts val="0"/>
              </a:spcAft>
              <a:buNone/>
            </a:pPr>
            <a:r>
              <a:rPr lang="en" sz="2000">
                <a:solidFill>
                  <a:srgbClr val="000000"/>
                </a:solidFill>
                <a:latin typeface="Arial"/>
                <a:ea typeface="Arial"/>
                <a:cs typeface="Arial"/>
                <a:sym typeface="Arial"/>
              </a:rPr>
              <a:t>  -Distribution of diabetic patients by race (Pie Chart).</a:t>
            </a:r>
            <a:endParaRPr sz="2000">
              <a:solidFill>
                <a:srgbClr val="000000"/>
              </a:solidFill>
              <a:latin typeface="Arial"/>
              <a:ea typeface="Arial"/>
              <a:cs typeface="Arial"/>
              <a:sym typeface="Arial"/>
            </a:endParaRPr>
          </a:p>
          <a:p>
            <a:pPr indent="0" lvl="0" marL="0" rtl="0" algn="l">
              <a:spcBef>
                <a:spcPts val="0"/>
              </a:spcBef>
              <a:spcAft>
                <a:spcPts val="0"/>
              </a:spcAft>
              <a:buNone/>
            </a:pPr>
            <a:r>
              <a:rPr lang="en" sz="2000">
                <a:solidFill>
                  <a:srgbClr val="000000"/>
                </a:solidFill>
                <a:latin typeface="Arial"/>
                <a:ea typeface="Arial"/>
                <a:cs typeface="Arial"/>
                <a:sym typeface="Arial"/>
              </a:rPr>
              <a:t>  -Gender distribution among diabetic patients (Pie Chart).</a:t>
            </a:r>
            <a:endParaRPr sz="2000">
              <a:solidFill>
                <a:srgbClr val="000000"/>
              </a:solidFill>
              <a:latin typeface="Arial"/>
              <a:ea typeface="Arial"/>
              <a:cs typeface="Arial"/>
              <a:sym typeface="Arial"/>
            </a:endParaRPr>
          </a:p>
          <a:p>
            <a:pPr indent="0" lvl="0" marL="0" rtl="0" algn="l">
              <a:spcBef>
                <a:spcPts val="0"/>
              </a:spcBef>
              <a:spcAft>
                <a:spcPts val="0"/>
              </a:spcAft>
              <a:buNone/>
            </a:pPr>
            <a:r>
              <a:rPr lang="en" sz="2000">
                <a:solidFill>
                  <a:srgbClr val="000000"/>
                </a:solidFill>
                <a:latin typeface="Arial"/>
                <a:ea typeface="Arial"/>
                <a:cs typeface="Arial"/>
                <a:sym typeface="Arial"/>
              </a:rPr>
              <a:t>  -Age-wise distribution of diabetic patients (Line Plot).</a:t>
            </a:r>
            <a:endParaRPr sz="2000">
              <a:solidFill>
                <a:srgbClr val="000000"/>
              </a:solidFill>
              <a:latin typeface="Arial"/>
              <a:ea typeface="Arial"/>
              <a:cs typeface="Arial"/>
              <a:sym typeface="Arial"/>
            </a:endParaRPr>
          </a:p>
          <a:p>
            <a:pPr indent="0" lvl="0" marL="0" rtl="0" algn="l">
              <a:spcBef>
                <a:spcPts val="0"/>
              </a:spcBef>
              <a:spcAft>
                <a:spcPts val="0"/>
              </a:spcAft>
              <a:buNone/>
            </a:pPr>
            <a:r>
              <a:rPr lang="en" sz="2000">
                <a:solidFill>
                  <a:srgbClr val="000000"/>
                </a:solidFill>
                <a:latin typeface="Arial"/>
                <a:ea typeface="Arial"/>
                <a:cs typeface="Arial"/>
                <a:sym typeface="Arial"/>
              </a:rPr>
              <a:t>  -Average days spent in the hospital by different age groups (Bar Plot).</a:t>
            </a:r>
            <a:endParaRPr sz="2000">
              <a:solidFill>
                <a:srgbClr val="000000"/>
              </a:solidFill>
              <a:latin typeface="Arial"/>
              <a:ea typeface="Arial"/>
              <a:cs typeface="Arial"/>
              <a:sym typeface="Arial"/>
            </a:endParaRPr>
          </a:p>
          <a:p>
            <a:pPr indent="0" lvl="0" marL="0" rtl="0" algn="l">
              <a:spcBef>
                <a:spcPts val="0"/>
              </a:spcBef>
              <a:spcAft>
                <a:spcPts val="0"/>
              </a:spcAft>
              <a:buNone/>
            </a:pPr>
            <a:r>
              <a:rPr lang="en" sz="2000">
                <a:solidFill>
                  <a:srgbClr val="000000"/>
                </a:solidFill>
                <a:latin typeface="Arial"/>
                <a:ea typeface="Arial"/>
                <a:cs typeface="Arial"/>
                <a:sym typeface="Arial"/>
              </a:rPr>
              <a:t>  -Average number of lab procedures by age groups (Bar Plot).</a:t>
            </a:r>
            <a:endParaRPr sz="2000">
              <a:solidFill>
                <a:srgbClr val="000000"/>
              </a:solidFill>
              <a:latin typeface="Arial"/>
              <a:ea typeface="Arial"/>
              <a:cs typeface="Arial"/>
              <a:sym typeface="Arial"/>
            </a:endParaRPr>
          </a:p>
          <a:p>
            <a:pPr indent="0" lvl="0" marL="0" rtl="0" algn="l">
              <a:spcBef>
                <a:spcPts val="0"/>
              </a:spcBef>
              <a:spcAft>
                <a:spcPts val="0"/>
              </a:spcAft>
              <a:buNone/>
            </a:pPr>
            <a:r>
              <a:rPr lang="en" sz="2000">
                <a:solidFill>
                  <a:srgbClr val="000000"/>
                </a:solidFill>
                <a:latin typeface="Arial"/>
                <a:ea typeface="Arial"/>
                <a:cs typeface="Arial"/>
                <a:sym typeface="Arial"/>
              </a:rPr>
              <a:t>  -Average number of diagnoses by age groups (Bar Plot).</a:t>
            </a:r>
            <a:endParaRPr sz="2000">
              <a:solidFill>
                <a:srgbClr val="000000"/>
              </a:solidFill>
              <a:latin typeface="Arial"/>
              <a:ea typeface="Arial"/>
              <a:cs typeface="Arial"/>
              <a:sym typeface="Arial"/>
            </a:endParaRPr>
          </a:p>
          <a:p>
            <a:pPr indent="0" lvl="0" marL="0" rtl="0" algn="l">
              <a:spcBef>
                <a:spcPts val="0"/>
              </a:spcBef>
              <a:spcAft>
                <a:spcPts val="0"/>
              </a:spcAft>
              <a:buNone/>
            </a:pPr>
            <a:r>
              <a:rPr lang="en" sz="2000">
                <a:solidFill>
                  <a:srgbClr val="000000"/>
                </a:solidFill>
                <a:latin typeface="Arial"/>
                <a:ea typeface="Arial"/>
                <a:cs typeface="Arial"/>
                <a:sym typeface="Arial"/>
              </a:rPr>
              <a:t>  -Distribution of patients based on insulin levels (Pie Chart).</a:t>
            </a:r>
            <a:endParaRPr sz="2000">
              <a:solidFill>
                <a:srgbClr val="000000"/>
              </a:solidFill>
              <a:latin typeface="Arial"/>
              <a:ea typeface="Arial"/>
              <a:cs typeface="Arial"/>
              <a:sym typeface="Arial"/>
            </a:endParaRPr>
          </a:p>
          <a:p>
            <a:pPr indent="0" lvl="0" marL="0" rtl="0" algn="l">
              <a:spcBef>
                <a:spcPts val="0"/>
              </a:spcBef>
              <a:spcAft>
                <a:spcPts val="0"/>
              </a:spcAft>
              <a:buNone/>
            </a:pPr>
            <a:r>
              <a:rPr lang="en" sz="2000">
                <a:solidFill>
                  <a:srgbClr val="000000"/>
                </a:solidFill>
                <a:latin typeface="Arial"/>
                <a:ea typeface="Arial"/>
                <a:cs typeface="Arial"/>
                <a:sym typeface="Arial"/>
              </a:rPr>
              <a:t>  -Percentage of diabetic patients taking medication (Pie Chart).</a:t>
            </a:r>
            <a:endParaRPr sz="2000">
              <a:solidFill>
                <a:srgbClr val="000000"/>
              </a:solidFill>
              <a:latin typeface="Arial"/>
              <a:ea typeface="Arial"/>
              <a:cs typeface="Arial"/>
              <a:sym typeface="Arial"/>
            </a:endParaRPr>
          </a:p>
          <a:p>
            <a:pPr indent="0" lvl="0" marL="0" rtl="0" algn="l">
              <a:spcBef>
                <a:spcPts val="0"/>
              </a:spcBef>
              <a:spcAft>
                <a:spcPts val="0"/>
              </a:spcAft>
              <a:buNone/>
            </a:pPr>
            <a:r>
              <a:t/>
            </a:r>
            <a:endParaRPr sz="2000">
              <a:solidFill>
                <a:srgbClr val="000000"/>
              </a:solidFill>
              <a:latin typeface="Arial"/>
              <a:ea typeface="Arial"/>
              <a:cs typeface="Arial"/>
              <a:sym typeface="Arial"/>
            </a:endParaRPr>
          </a:p>
          <a:p>
            <a:pPr indent="0" lvl="0" marL="0" rtl="0" algn="l">
              <a:spcBef>
                <a:spcPts val="0"/>
              </a:spcBef>
              <a:spcAft>
                <a:spcPts val="0"/>
              </a:spcAft>
              <a:buNone/>
            </a:pPr>
            <a:r>
              <a:t/>
            </a:r>
            <a:endParaRPr sz="2000">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